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23"/>
  </p:notesMasterIdLst>
  <p:handoutMasterIdLst>
    <p:handoutMasterId r:id="rId124"/>
  </p:handoutMasterIdLst>
  <p:sldIdLst>
    <p:sldId id="275" r:id="rId2"/>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 id="389" r:id="rId86"/>
    <p:sldId id="390" r:id="rId87"/>
    <p:sldId id="391" r:id="rId88"/>
    <p:sldId id="392" r:id="rId89"/>
    <p:sldId id="393"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407" r:id="rId104"/>
    <p:sldId id="408" r:id="rId105"/>
    <p:sldId id="409" r:id="rId106"/>
    <p:sldId id="410" r:id="rId107"/>
    <p:sldId id="411" r:id="rId108"/>
    <p:sldId id="412" r:id="rId109"/>
    <p:sldId id="413" r:id="rId110"/>
    <p:sldId id="414" r:id="rId111"/>
    <p:sldId id="415" r:id="rId112"/>
    <p:sldId id="416" r:id="rId113"/>
    <p:sldId id="417" r:id="rId114"/>
    <p:sldId id="418" r:id="rId115"/>
    <p:sldId id="419" r:id="rId116"/>
    <p:sldId id="420" r:id="rId117"/>
    <p:sldId id="421" r:id="rId118"/>
    <p:sldId id="422" r:id="rId119"/>
    <p:sldId id="423" r:id="rId120"/>
    <p:sldId id="424" r:id="rId121"/>
    <p:sldId id="347"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6DD05-F287-4CF1-AA8B-235E9571F619}" type="datetimeFigureOut">
              <a:rPr lang="zh-CN" altLang="en-US" smtClean="0"/>
              <a:t>2016/5/22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86C31-6830-4FB3-92E2-4CBE013FBEAD}" type="slidenum">
              <a:rPr lang="zh-CN" altLang="en-US" smtClean="0"/>
              <a:t>‹#›</a:t>
            </a:fld>
            <a:endParaRPr lang="zh-CN" altLang="en-US"/>
          </a:p>
        </p:txBody>
      </p:sp>
    </p:spTree>
    <p:extLst>
      <p:ext uri="{BB962C8B-B14F-4D97-AF65-F5344CB8AC3E}">
        <p14:creationId xmlns:p14="http://schemas.microsoft.com/office/powerpoint/2010/main" val="18701889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637B8-6CFC-40D3-B47E-FF2FFF8BE109}" type="datetimeFigureOut">
              <a:rPr lang="zh-CN" altLang="en-US" smtClean="0"/>
              <a:t>2016/5/22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50FFC-271D-4C6E-AD6F-E4E2AA330111}" type="slidenum">
              <a:rPr lang="zh-CN" altLang="en-US" smtClean="0"/>
              <a:t>‹#›</a:t>
            </a:fld>
            <a:endParaRPr lang="zh-CN" altLang="en-US"/>
          </a:p>
        </p:txBody>
      </p:sp>
    </p:spTree>
    <p:extLst>
      <p:ext uri="{BB962C8B-B14F-4D97-AF65-F5344CB8AC3E}">
        <p14:creationId xmlns:p14="http://schemas.microsoft.com/office/powerpoint/2010/main" val="36375069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450FFC-271D-4C6E-AD6F-E4E2AA330111}" type="slidenum">
              <a:rPr lang="zh-CN" altLang="en-US" smtClean="0"/>
              <a:t>1</a:t>
            </a:fld>
            <a:endParaRPr lang="zh-CN" altLang="en-US"/>
          </a:p>
        </p:txBody>
      </p:sp>
    </p:spTree>
    <p:extLst>
      <p:ext uri="{BB962C8B-B14F-4D97-AF65-F5344CB8AC3E}">
        <p14:creationId xmlns:p14="http://schemas.microsoft.com/office/powerpoint/2010/main" val="305851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450FFC-271D-4C6E-AD6F-E4E2AA330111}" type="slidenum">
              <a:rPr lang="zh-CN" altLang="en-US" smtClean="0"/>
              <a:t>3</a:t>
            </a:fld>
            <a:endParaRPr lang="zh-CN" altLang="en-US"/>
          </a:p>
        </p:txBody>
      </p:sp>
    </p:spTree>
    <p:extLst>
      <p:ext uri="{BB962C8B-B14F-4D97-AF65-F5344CB8AC3E}">
        <p14:creationId xmlns:p14="http://schemas.microsoft.com/office/powerpoint/2010/main" val="940018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450FFC-271D-4C6E-AD6F-E4E2AA330111}" type="slidenum">
              <a:rPr lang="zh-CN" altLang="en-US" smtClean="0"/>
              <a:t>45</a:t>
            </a:fld>
            <a:endParaRPr lang="zh-CN" altLang="en-US"/>
          </a:p>
        </p:txBody>
      </p:sp>
    </p:spTree>
    <p:extLst>
      <p:ext uri="{BB962C8B-B14F-4D97-AF65-F5344CB8AC3E}">
        <p14:creationId xmlns:p14="http://schemas.microsoft.com/office/powerpoint/2010/main" val="2543907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450FFC-271D-4C6E-AD6F-E4E2AA330111}" type="slidenum">
              <a:rPr lang="zh-CN" altLang="en-US" smtClean="0"/>
              <a:t>73</a:t>
            </a:fld>
            <a:endParaRPr lang="zh-CN" altLang="en-US"/>
          </a:p>
        </p:txBody>
      </p:sp>
    </p:spTree>
    <p:extLst>
      <p:ext uri="{BB962C8B-B14F-4D97-AF65-F5344CB8AC3E}">
        <p14:creationId xmlns:p14="http://schemas.microsoft.com/office/powerpoint/2010/main" val="172472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33A97-ACDD-42F0-AB9B-CB46290ACFB9}" type="slidenum">
              <a:rPr lang="en-US" altLang="zh-CN"/>
              <a:pPr/>
              <a:t>102</a:t>
            </a:fld>
            <a:endParaRPr lang="en-US" altLang="zh-CN"/>
          </a:p>
        </p:txBody>
      </p:sp>
      <p:sp>
        <p:nvSpPr>
          <p:cNvPr id="612354" name="Rectangle 2"/>
          <p:cNvSpPr>
            <a:spLocks noGrp="1" noRot="1" noChangeAspect="1" noChangeArrowheads="1" noTextEdit="1"/>
          </p:cNvSpPr>
          <p:nvPr>
            <p:ph type="sldImg"/>
          </p:nvPr>
        </p:nvSpPr>
        <p:spPr>
          <a:ln/>
        </p:spPr>
      </p:sp>
      <p:sp>
        <p:nvSpPr>
          <p:cNvPr id="612355" name="Rectangle 3"/>
          <p:cNvSpPr>
            <a:spLocks noGrp="1" noChangeArrowheads="1"/>
          </p:cNvSpPr>
          <p:nvPr>
            <p:ph type="body" idx="1"/>
          </p:nvPr>
        </p:nvSpPr>
        <p:spPr>
          <a:xfrm>
            <a:off x="974725" y="4560888"/>
            <a:ext cx="5365750" cy="4319587"/>
          </a:xfrm>
        </p:spPr>
        <p:txBody>
          <a:bodyPr/>
          <a:lstStyle/>
          <a:p>
            <a:r>
              <a:rPr lang="en-US" altLang="zh-CN"/>
              <a:t>Step rotor 2 faster – British and US experimented with this</a:t>
            </a:r>
          </a:p>
          <a:p>
            <a:r>
              <a:rPr lang="en-US" altLang="zh-CN"/>
              <a:t>Change order of rotors – fastest turning rotor closest to reflector</a:t>
            </a:r>
          </a:p>
          <a:p>
            <a:endParaRPr lang="en-US" altLang="zh-CN"/>
          </a:p>
        </p:txBody>
      </p:sp>
    </p:spTree>
    <p:extLst>
      <p:ext uri="{BB962C8B-B14F-4D97-AF65-F5344CB8AC3E}">
        <p14:creationId xmlns:p14="http://schemas.microsoft.com/office/powerpoint/2010/main" val="17435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450FFC-271D-4C6E-AD6F-E4E2AA330111}" type="slidenum">
              <a:rPr lang="zh-CN" altLang="en-US" smtClean="0"/>
              <a:t>120</a:t>
            </a:fld>
            <a:endParaRPr lang="zh-CN" altLang="en-US"/>
          </a:p>
        </p:txBody>
      </p:sp>
    </p:spTree>
    <p:extLst>
      <p:ext uri="{BB962C8B-B14F-4D97-AF65-F5344CB8AC3E}">
        <p14:creationId xmlns:p14="http://schemas.microsoft.com/office/powerpoint/2010/main" val="1133677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E0365F8-BEFA-40DA-ABD9-F06A4F420072}" type="datetime1">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210821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6EAC8CC-8249-48F7-9577-98CA61C6B38C}" type="datetime1">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81077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BDE344-D24F-4362-9DB2-8ED048706CC9}" type="datetime1">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3450543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600201"/>
            <a:ext cx="10972800" cy="4525963"/>
          </a:xfrm>
        </p:spPr>
        <p:txBody>
          <a:bodyPr/>
          <a:lstStyle/>
          <a:p>
            <a:endParaRPr lang="zh-CN" altLang="en-US"/>
          </a:p>
        </p:txBody>
      </p:sp>
    </p:spTree>
    <p:extLst>
      <p:ext uri="{BB962C8B-B14F-4D97-AF65-F5344CB8AC3E}">
        <p14:creationId xmlns:p14="http://schemas.microsoft.com/office/powerpoint/2010/main" val="14239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B63A14-866B-491B-9240-5D57E92544F6}" type="datetime1">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377360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4F34533-6F21-4438-A458-6B9B12672679}" type="datetime1">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460327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B2C3F87-6247-4833-8A2A-6445D4442490}" type="datetime1">
              <a:rPr lang="zh-CN" altLang="en-US" smtClean="0"/>
              <a:t>2016/5/22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4184141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80D89D0-CF3C-4028-958B-F62E8A928912}" type="datetime1">
              <a:rPr lang="zh-CN" altLang="en-US" smtClean="0"/>
              <a:t>2016/5/22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2007877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25EA545-DCF0-4B83-AE62-2A1385CD4961}" type="datetime1">
              <a:rPr lang="zh-CN" altLang="en-US" smtClean="0"/>
              <a:t>2016/5/22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221393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C5E405-D634-4293-87C6-23A502791ABD}" type="datetime1">
              <a:rPr lang="zh-CN" altLang="en-US" smtClean="0"/>
              <a:t>2016/5/22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413763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E4629B1-D984-4505-A5BF-BC10816683A9}" type="datetime1">
              <a:rPr lang="zh-CN" altLang="en-US" smtClean="0"/>
              <a:t>2016/5/22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2861997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B1F3F26-C5D9-4F30-8257-EDDAC179FA08}" type="datetime1">
              <a:rPr lang="zh-CN" altLang="en-US" smtClean="0"/>
              <a:t>2016/5/22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325940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D0489F-5C98-4DD5-BCFE-DC1A804671AC}" type="datetime1">
              <a:rPr lang="zh-CN" altLang="en-US" smtClean="0"/>
              <a:t>2016/5/22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18F41-E0A9-4F72-861C-BE4AABE77BA0}" type="slidenum">
              <a:rPr lang="zh-CN" altLang="en-US" smtClean="0"/>
              <a:t>‹#›</a:t>
            </a:fld>
            <a:endParaRPr lang="zh-CN" altLang="en-US"/>
          </a:p>
        </p:txBody>
      </p:sp>
    </p:spTree>
    <p:extLst>
      <p:ext uri="{BB962C8B-B14F-4D97-AF65-F5344CB8AC3E}">
        <p14:creationId xmlns:p14="http://schemas.microsoft.com/office/powerpoint/2010/main" val="418299111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en.wikipedia.org/wiki/Image:Enigma-action.png"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0"/>
            <a:ext cx="12192000" cy="1407031"/>
          </a:xfrm>
          <a:solidFill>
            <a:schemeClr val="accent5">
              <a:lumMod val="60000"/>
              <a:lumOff val="40000"/>
            </a:schemeClr>
          </a:solidFill>
          <a:ln>
            <a:solidFill>
              <a:schemeClr val="accent1"/>
            </a:solidFill>
          </a:ln>
        </p:spPr>
        <p:txBody>
          <a:bodyPr anchor="ctr">
            <a:normAutofit/>
          </a:bodyPr>
          <a:lstStyle/>
          <a:p>
            <a:r>
              <a:rPr lang="en-US" altLang="zh-CN" sz="3600" b="1" dirty="0" smtClean="0">
                <a:latin typeface="Arial" panose="020B0604020202020204" pitchFamily="34" charset="0"/>
                <a:cs typeface="Arial" panose="020B0604020202020204" pitchFamily="34" charset="0"/>
              </a:rPr>
              <a:t>Computer Security and Cryptography</a:t>
            </a:r>
            <a:endParaRPr lang="zh-CN" altLang="en-US" sz="3600" b="1" dirty="0">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1524000" y="1407032"/>
            <a:ext cx="9144000" cy="5450967"/>
          </a:xfrm>
        </p:spPr>
        <p:txBody>
          <a:bodyPr>
            <a:norm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r>
              <a:rPr lang="en-US" altLang="zh-CN" dirty="0" smtClean="0"/>
              <a:t>Lecturer: </a:t>
            </a:r>
            <a:r>
              <a:rPr lang="en-US" altLang="zh-CN" b="1" dirty="0" smtClean="0"/>
              <a:t>Zhou </a:t>
            </a:r>
            <a:r>
              <a:rPr lang="en-US" altLang="zh-CN" b="1" dirty="0" err="1" smtClean="0"/>
              <a:t>Peng</a:t>
            </a:r>
            <a:r>
              <a:rPr lang="en-US" altLang="zh-CN" dirty="0" smtClean="0"/>
              <a:t>, </a:t>
            </a:r>
            <a:r>
              <a:rPr lang="en-US" altLang="zh-CN" dirty="0" err="1" smtClean="0"/>
              <a:t>Ph.D</a:t>
            </a:r>
            <a:r>
              <a:rPr lang="en-US" altLang="zh-CN" dirty="0" smtClean="0"/>
              <a:t> in Computer Network Security</a:t>
            </a:r>
          </a:p>
          <a:p>
            <a:r>
              <a:rPr lang="en-US" altLang="zh-CN" dirty="0" smtClean="0"/>
              <a:t>pzhou@shu.edu.cn</a:t>
            </a:r>
            <a:endParaRPr lang="zh-CN" altLang="en-US" dirty="0"/>
          </a:p>
        </p:txBody>
      </p:sp>
      <p:cxnSp>
        <p:nvCxnSpPr>
          <p:cNvPr id="5" name="直接连接符 4"/>
          <p:cNvCxnSpPr/>
          <p:nvPr/>
        </p:nvCxnSpPr>
        <p:spPr>
          <a:xfrm>
            <a:off x="0" y="140703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7496175" y="1720908"/>
            <a:ext cx="2343150" cy="3324225"/>
          </a:xfrm>
          <a:prstGeom prst="rect">
            <a:avLst/>
          </a:prstGeom>
        </p:spPr>
      </p:pic>
      <p:pic>
        <p:nvPicPr>
          <p:cNvPr id="6" name="图片 5"/>
          <p:cNvPicPr>
            <a:picLocks noChangeAspect="1"/>
          </p:cNvPicPr>
          <p:nvPr/>
        </p:nvPicPr>
        <p:blipFill>
          <a:blip r:embed="rId4"/>
          <a:stretch>
            <a:fillRect/>
          </a:stretch>
        </p:blipFill>
        <p:spPr>
          <a:xfrm>
            <a:off x="2467692" y="1720909"/>
            <a:ext cx="2513945" cy="3324225"/>
          </a:xfrm>
          <a:prstGeom prst="rect">
            <a:avLst/>
          </a:prstGeom>
        </p:spPr>
      </p:pic>
      <p:sp>
        <p:nvSpPr>
          <p:cNvPr id="10" name="灯片编号占位符 9"/>
          <p:cNvSpPr>
            <a:spLocks noGrp="1"/>
          </p:cNvSpPr>
          <p:nvPr>
            <p:ph type="sldNum" sz="quarter" idx="12"/>
          </p:nvPr>
        </p:nvSpPr>
        <p:spPr/>
        <p:txBody>
          <a:bodyPr/>
          <a:lstStyle/>
          <a:p>
            <a:fld id="{1FF18F41-E0A9-4F72-861C-BE4AABE77BA0}" type="slidenum">
              <a:rPr lang="zh-CN" altLang="en-US" smtClean="0"/>
              <a:t>1</a:t>
            </a:fld>
            <a:endParaRPr lang="zh-CN" altLang="en-US"/>
          </a:p>
        </p:txBody>
      </p:sp>
      <p:sp>
        <p:nvSpPr>
          <p:cNvPr id="7" name="矩形 6"/>
          <p:cNvSpPr/>
          <p:nvPr/>
        </p:nvSpPr>
        <p:spPr>
          <a:xfrm>
            <a:off x="5460904" y="2859800"/>
            <a:ext cx="1556003" cy="523220"/>
          </a:xfrm>
          <a:prstGeom prst="rect">
            <a:avLst/>
          </a:prstGeom>
        </p:spPr>
        <p:txBody>
          <a:bodyPr wrap="none">
            <a:spAutoFit/>
          </a:bodyPr>
          <a:lstStyle/>
          <a:p>
            <a:r>
              <a:rPr lang="en-US" altLang="zh-CN" sz="2800" b="1" dirty="0"/>
              <a:t>Lecture </a:t>
            </a:r>
            <a:r>
              <a:rPr lang="en-US" altLang="zh-CN" sz="2800" b="1" dirty="0" smtClean="0"/>
              <a:t>3</a:t>
            </a:r>
            <a:endParaRPr lang="en-US" altLang="zh-CN" sz="2800" b="1" dirty="0"/>
          </a:p>
        </p:txBody>
      </p:sp>
    </p:spTree>
    <p:extLst>
      <p:ext uri="{BB962C8B-B14F-4D97-AF65-F5344CB8AC3E}">
        <p14:creationId xmlns:p14="http://schemas.microsoft.com/office/powerpoint/2010/main" val="2596138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Rectangle 4"/>
          <p:cNvSpPr>
            <a:spLocks noChangeArrowheads="1"/>
          </p:cNvSpPr>
          <p:nvPr/>
        </p:nvSpPr>
        <p:spPr bwMode="auto">
          <a:xfrm>
            <a:off x="2994026" y="1676401"/>
            <a:ext cx="6759575"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400">
                <a:ea typeface="宋体" panose="02010600030101010101" pitchFamily="2" charset="-122"/>
              </a:rPr>
              <a:t>“The enemy knows the system being used.” </a:t>
            </a:r>
          </a:p>
          <a:p>
            <a:pPr algn="r"/>
            <a:endParaRPr lang="en-US" altLang="zh-CN" sz="4400">
              <a:ea typeface="宋体" panose="02010600030101010101" pitchFamily="2" charset="-122"/>
            </a:endParaRPr>
          </a:p>
          <a:p>
            <a:pPr algn="r"/>
            <a:r>
              <a:rPr lang="en-US" altLang="zh-CN" sz="4400">
                <a:ea typeface="宋体" panose="02010600030101010101" pitchFamily="2" charset="-122"/>
              </a:rPr>
              <a:t>Claude Shannon</a:t>
            </a:r>
          </a:p>
        </p:txBody>
      </p:sp>
      <p:sp>
        <p:nvSpPr>
          <p:cNvPr id="4" name="灯片编号占位符 3"/>
          <p:cNvSpPr>
            <a:spLocks noGrp="1"/>
          </p:cNvSpPr>
          <p:nvPr>
            <p:ph type="sldNum" sz="quarter" idx="12"/>
          </p:nvPr>
        </p:nvSpPr>
        <p:spPr/>
        <p:txBody>
          <a:bodyPr/>
          <a:lstStyle/>
          <a:p>
            <a:fld id="{1FF18F41-E0A9-4F72-861C-BE4AABE77BA0}" type="slidenum">
              <a:rPr lang="zh-CN" altLang="en-US" smtClean="0"/>
              <a:t>10</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506682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altLang="zh-CN">
                <a:ea typeface="宋体" panose="02010600030101010101" pitchFamily="2" charset="-122"/>
              </a:rPr>
              <a:t>Batons Attack</a:t>
            </a:r>
          </a:p>
        </p:txBody>
      </p:sp>
      <p:sp>
        <p:nvSpPr>
          <p:cNvPr id="609283" name="Rectangle 3"/>
          <p:cNvSpPr>
            <a:spLocks noGrp="1" noChangeArrowheads="1"/>
          </p:cNvSpPr>
          <p:nvPr>
            <p:ph type="body" idx="1"/>
          </p:nvPr>
        </p:nvSpPr>
        <p:spPr>
          <a:xfrm>
            <a:off x="1677989" y="1389063"/>
            <a:ext cx="8948737" cy="4811712"/>
          </a:xfrm>
        </p:spPr>
        <p:txBody>
          <a:bodyPr/>
          <a:lstStyle/>
          <a:p>
            <a:r>
              <a:rPr lang="en-US" altLang="zh-CN">
                <a:ea typeface="宋体" panose="02010600030101010101" pitchFamily="2" charset="-122"/>
              </a:rPr>
              <a:t>We know </a:t>
            </a:r>
            <a:r>
              <a:rPr lang="en-US" altLang="zh-CN">
                <a:latin typeface="Times New Roman" panose="02020603050405020304" pitchFamily="18" charset="0"/>
                <a:ea typeface="宋体" panose="02010600030101010101" pitchFamily="2" charset="-122"/>
              </a:rPr>
              <a:t>Z</a:t>
            </a:r>
            <a:r>
              <a:rPr lang="en-US" altLang="zh-CN">
                <a:ea typeface="宋体" panose="02010600030101010101" pitchFamily="2" charset="-122"/>
              </a:rPr>
              <a:t> is:</a:t>
            </a:r>
          </a:p>
          <a:p>
            <a:pPr lvl="1"/>
            <a:r>
              <a:rPr lang="en-US" altLang="zh-CN">
                <a:ea typeface="宋体" panose="02010600030101010101" pitchFamily="2" charset="-122"/>
              </a:rPr>
              <a:t>Function: contradiction if </a:t>
            </a:r>
            <a:r>
              <a:rPr lang="en-US" altLang="zh-CN">
                <a:latin typeface="Times New Roman" panose="02020603050405020304" pitchFamily="18" charset="0"/>
                <a:ea typeface="宋体" panose="02010600030101010101" pitchFamily="2" charset="-122"/>
              </a:rPr>
              <a:t>Z</a:t>
            </a:r>
            <a:r>
              <a:rPr lang="en-US" altLang="zh-CN">
                <a:ea typeface="宋体" panose="02010600030101010101" pitchFamily="2" charset="-122"/>
              </a:rPr>
              <a:t>(</a:t>
            </a:r>
            <a:r>
              <a:rPr lang="en-US" altLang="zh-CN" i="1">
                <a:ea typeface="宋体" panose="02010600030101010101" pitchFamily="2" charset="-122"/>
              </a:rPr>
              <a:t>x</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a:latin typeface="Times New Roman" panose="02020603050405020304" pitchFamily="18" charset="0"/>
                <a:ea typeface="宋体" panose="02010600030101010101" pitchFamily="2" charset="-122"/>
              </a:rPr>
              <a:t>Z</a:t>
            </a:r>
            <a:r>
              <a:rPr lang="en-US" altLang="zh-CN">
                <a:ea typeface="宋体" panose="02010600030101010101" pitchFamily="2" charset="-122"/>
              </a:rPr>
              <a:t>(</a:t>
            </a:r>
            <a:r>
              <a:rPr lang="en-US" altLang="zh-CN" i="1">
                <a:ea typeface="宋体" panose="02010600030101010101" pitchFamily="2" charset="-122"/>
              </a:rPr>
              <a:t>x</a:t>
            </a:r>
            <a:r>
              <a:rPr lang="en-US" altLang="zh-CN">
                <a:ea typeface="宋体" panose="02010600030101010101" pitchFamily="2" charset="-122"/>
              </a:rPr>
              <a:t>)</a:t>
            </a:r>
          </a:p>
          <a:p>
            <a:pPr lvl="1"/>
            <a:r>
              <a:rPr lang="en-US" altLang="zh-CN">
                <a:ea typeface="宋体" panose="02010600030101010101" pitchFamily="2" charset="-122"/>
              </a:rPr>
              <a:t>Involution: contradiction if </a:t>
            </a:r>
            <a:r>
              <a:rPr lang="en-US" altLang="zh-CN">
                <a:latin typeface="Times New Roman" panose="02020603050405020304" pitchFamily="18" charset="0"/>
                <a:ea typeface="宋体" panose="02010600030101010101" pitchFamily="2" charset="-122"/>
              </a:rPr>
              <a:t>Z</a:t>
            </a:r>
            <a:r>
              <a:rPr lang="en-US" altLang="zh-CN">
                <a:ea typeface="宋体" panose="02010600030101010101" pitchFamily="2" charset="-122"/>
              </a:rPr>
              <a:t>(</a:t>
            </a:r>
            <a:r>
              <a:rPr lang="en-US" altLang="zh-CN" i="1">
                <a:ea typeface="宋体" panose="02010600030101010101" pitchFamily="2" charset="-122"/>
              </a:rPr>
              <a:t>x</a:t>
            </a:r>
            <a:r>
              <a:rPr lang="en-US" altLang="zh-CN">
                <a:ea typeface="宋体" panose="02010600030101010101" pitchFamily="2" charset="-122"/>
              </a:rPr>
              <a:t>) = y &amp; </a:t>
            </a:r>
            <a:r>
              <a:rPr lang="en-US" altLang="zh-CN">
                <a:latin typeface="Times New Roman" panose="02020603050405020304" pitchFamily="18" charset="0"/>
                <a:ea typeface="宋体" panose="02010600030101010101" pitchFamily="2" charset="-122"/>
              </a:rPr>
              <a:t>Z</a:t>
            </a:r>
            <a:r>
              <a:rPr lang="en-US" altLang="zh-CN">
                <a:ea typeface="宋体" panose="02010600030101010101" pitchFamily="2" charset="-122"/>
              </a:rPr>
              <a:t>(</a:t>
            </a:r>
            <a:r>
              <a:rPr lang="en-US" altLang="zh-CN" i="1">
                <a:ea typeface="宋体" panose="02010600030101010101" pitchFamily="2" charset="-122"/>
              </a:rPr>
              <a:t>y</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i="1">
                <a:ea typeface="宋体" panose="02010600030101010101" pitchFamily="2" charset="-122"/>
              </a:rPr>
              <a:t>x</a:t>
            </a:r>
            <a:endParaRPr lang="en-US" altLang="zh-CN">
              <a:ea typeface="宋体" panose="02010600030101010101" pitchFamily="2" charset="-122"/>
            </a:endParaRPr>
          </a:p>
          <a:p>
            <a:r>
              <a:rPr lang="en-US" altLang="zh-CN">
                <a:ea typeface="宋体" panose="02010600030101010101" pitchFamily="2" charset="-122"/>
              </a:rPr>
              <a:t>Find a rotor setting with no contradictions</a:t>
            </a:r>
          </a:p>
          <a:p>
            <a:pPr lvl="1"/>
            <a:r>
              <a:rPr lang="en-US" altLang="zh-CN">
                <a:ea typeface="宋体" panose="02010600030101010101" pitchFamily="2" charset="-122"/>
              </a:rPr>
              <a:t>Long enough crib, there will only be one</a:t>
            </a:r>
          </a:p>
          <a:p>
            <a:pPr lvl="1"/>
            <a:r>
              <a:rPr lang="en-US" altLang="zh-CN">
                <a:ea typeface="宋体" panose="02010600030101010101" pitchFamily="2" charset="-122"/>
              </a:rPr>
              <a:t>But if crib is too long, need to deal with R2 moving</a:t>
            </a:r>
          </a:p>
          <a:p>
            <a:r>
              <a:rPr lang="en-US" altLang="zh-CN">
                <a:ea typeface="宋体" panose="02010600030101010101" pitchFamily="2" charset="-122"/>
              </a:rPr>
              <a:t>List of probable 4-10 letter words</a:t>
            </a:r>
          </a:p>
          <a:p>
            <a:r>
              <a:rPr lang="en-US" altLang="zh-CN">
                <a:ea typeface="宋体" panose="02010600030101010101" pitchFamily="2" charset="-122"/>
              </a:rPr>
              <a:t>Catalog to map </a:t>
            </a:r>
            <a:r>
              <a:rPr lang="en-US" altLang="zh-CN" i="1">
                <a:latin typeface="Times New Roman" panose="02020603050405020304" pitchFamily="18" charset="0"/>
                <a:ea typeface="宋体" panose="02010600030101010101" pitchFamily="2" charset="-122"/>
              </a:rPr>
              <a:t>Z</a:t>
            </a:r>
            <a:r>
              <a:rPr lang="en-US" altLang="zh-CN">
                <a:ea typeface="宋体" panose="02010600030101010101" pitchFamily="2" charset="-122"/>
              </a:rPr>
              <a:t> to rotor settings for R2 and R3</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100</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670280069"/>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2209800" y="74613"/>
            <a:ext cx="7772400" cy="889000"/>
          </a:xfrm>
        </p:spPr>
        <p:txBody>
          <a:bodyPr/>
          <a:lstStyle/>
          <a:p>
            <a:r>
              <a:rPr lang="en-US" altLang="zh-CN">
                <a:ea typeface="宋体" panose="02010600030101010101" pitchFamily="2" charset="-122"/>
              </a:rPr>
              <a:t>Plugless Enigma</a:t>
            </a:r>
          </a:p>
        </p:txBody>
      </p:sp>
      <p:sp>
        <p:nvSpPr>
          <p:cNvPr id="610307" name="Text Box 3"/>
          <p:cNvSpPr txBox="1">
            <a:spLocks noChangeArrowheads="1"/>
          </p:cNvSpPr>
          <p:nvPr/>
        </p:nvSpPr>
        <p:spPr bwMode="auto">
          <a:xfrm>
            <a:off x="2081214" y="1312864"/>
            <a:ext cx="1275927"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Plaintext</a:t>
            </a:r>
          </a:p>
        </p:txBody>
      </p:sp>
      <p:sp>
        <p:nvSpPr>
          <p:cNvPr id="610308" name="Rectangle 4"/>
          <p:cNvSpPr>
            <a:spLocks noChangeArrowheads="1"/>
          </p:cNvSpPr>
          <p:nvPr/>
        </p:nvSpPr>
        <p:spPr bwMode="auto">
          <a:xfrm>
            <a:off x="3817938" y="1066800"/>
            <a:ext cx="990600" cy="32766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L</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1</a:t>
            </a:r>
          </a:p>
        </p:txBody>
      </p:sp>
      <p:sp>
        <p:nvSpPr>
          <p:cNvPr id="610309" name="Rectangle 5"/>
          <p:cNvSpPr>
            <a:spLocks noChangeArrowheads="1"/>
          </p:cNvSpPr>
          <p:nvPr/>
        </p:nvSpPr>
        <p:spPr bwMode="auto">
          <a:xfrm>
            <a:off x="5146676" y="1092200"/>
            <a:ext cx="957263" cy="3251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M</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2</a:t>
            </a:r>
          </a:p>
        </p:txBody>
      </p:sp>
      <p:sp>
        <p:nvSpPr>
          <p:cNvPr id="610310" name="Rectangle 6"/>
          <p:cNvSpPr>
            <a:spLocks noChangeArrowheads="1"/>
          </p:cNvSpPr>
          <p:nvPr/>
        </p:nvSpPr>
        <p:spPr bwMode="auto">
          <a:xfrm>
            <a:off x="6400800" y="1066800"/>
            <a:ext cx="998538" cy="32766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N</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3</a:t>
            </a:r>
          </a:p>
        </p:txBody>
      </p:sp>
      <p:sp>
        <p:nvSpPr>
          <p:cNvPr id="610311" name="Rectangle 7"/>
          <p:cNvSpPr>
            <a:spLocks noChangeArrowheads="1"/>
          </p:cNvSpPr>
          <p:nvPr/>
        </p:nvSpPr>
        <p:spPr bwMode="auto">
          <a:xfrm>
            <a:off x="7704138" y="1066800"/>
            <a:ext cx="1524000" cy="32004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R</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Reflector</a:t>
            </a:r>
          </a:p>
        </p:txBody>
      </p:sp>
      <p:sp>
        <p:nvSpPr>
          <p:cNvPr id="610312" name="Text Box 8"/>
          <p:cNvSpPr txBox="1">
            <a:spLocks noChangeArrowheads="1"/>
          </p:cNvSpPr>
          <p:nvPr/>
        </p:nvSpPr>
        <p:spPr bwMode="auto">
          <a:xfrm>
            <a:off x="1905000" y="2887664"/>
            <a:ext cx="148880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Ciphertext</a:t>
            </a:r>
          </a:p>
        </p:txBody>
      </p:sp>
      <p:sp>
        <p:nvSpPr>
          <p:cNvPr id="610313" name="Line 9"/>
          <p:cNvSpPr>
            <a:spLocks noChangeShapeType="1"/>
          </p:cNvSpPr>
          <p:nvPr/>
        </p:nvSpPr>
        <p:spPr bwMode="auto">
          <a:xfrm>
            <a:off x="3513138" y="1524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0314" name="Line 10"/>
          <p:cNvSpPr>
            <a:spLocks noChangeShapeType="1"/>
          </p:cNvSpPr>
          <p:nvPr/>
        </p:nvSpPr>
        <p:spPr bwMode="auto">
          <a:xfrm>
            <a:off x="4833938" y="1539875"/>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0315" name="Line 11"/>
          <p:cNvSpPr>
            <a:spLocks noChangeShapeType="1"/>
          </p:cNvSpPr>
          <p:nvPr/>
        </p:nvSpPr>
        <p:spPr bwMode="auto">
          <a:xfrm>
            <a:off x="6103938" y="1524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0316" name="Line 12"/>
          <p:cNvSpPr>
            <a:spLocks noChangeShapeType="1"/>
          </p:cNvSpPr>
          <p:nvPr/>
        </p:nvSpPr>
        <p:spPr bwMode="auto">
          <a:xfrm>
            <a:off x="7399338" y="1524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0317" name="Line 13"/>
          <p:cNvSpPr>
            <a:spLocks noChangeShapeType="1"/>
          </p:cNvSpPr>
          <p:nvPr/>
        </p:nvSpPr>
        <p:spPr bwMode="auto">
          <a:xfrm>
            <a:off x="3513138" y="3124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0318" name="Line 14"/>
          <p:cNvSpPr>
            <a:spLocks noChangeShapeType="1"/>
          </p:cNvSpPr>
          <p:nvPr/>
        </p:nvSpPr>
        <p:spPr bwMode="auto">
          <a:xfrm>
            <a:off x="4833938" y="3140075"/>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0319" name="Line 15"/>
          <p:cNvSpPr>
            <a:spLocks noChangeShapeType="1"/>
          </p:cNvSpPr>
          <p:nvPr/>
        </p:nvSpPr>
        <p:spPr bwMode="auto">
          <a:xfrm>
            <a:off x="6103938" y="3124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0320" name="Line 16"/>
          <p:cNvSpPr>
            <a:spLocks noChangeShapeType="1"/>
          </p:cNvSpPr>
          <p:nvPr/>
        </p:nvSpPr>
        <p:spPr bwMode="auto">
          <a:xfrm>
            <a:off x="7399338" y="3124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0321" name="Text Box 17"/>
          <p:cNvSpPr txBox="1">
            <a:spLocks noChangeArrowheads="1"/>
          </p:cNvSpPr>
          <p:nvPr/>
        </p:nvSpPr>
        <p:spPr bwMode="auto">
          <a:xfrm>
            <a:off x="1871664" y="5167313"/>
            <a:ext cx="8624887"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ea typeface="宋体" panose="02010600030101010101" pitchFamily="2" charset="-122"/>
              </a:rPr>
              <a:t>Ideas for making Batons attack harder?</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101</a:t>
            </a:fld>
            <a:endParaRPr lang="zh-CN" altLang="en-US"/>
          </a:p>
        </p:txBody>
      </p:sp>
      <p:sp>
        <p:nvSpPr>
          <p:cNvPr id="19"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20"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458631316"/>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type="title"/>
          </p:nvPr>
        </p:nvSpPr>
        <p:spPr>
          <a:xfrm>
            <a:off x="2387600" y="338138"/>
            <a:ext cx="7772400" cy="1143000"/>
          </a:xfrm>
        </p:spPr>
        <p:txBody>
          <a:bodyPr/>
          <a:lstStyle/>
          <a:p>
            <a:r>
              <a:rPr lang="en-US" altLang="zh-CN">
                <a:ea typeface="宋体" panose="02010600030101010101" pitchFamily="2" charset="-122"/>
              </a:rPr>
              <a:t>Enter the Plugboard</a:t>
            </a:r>
          </a:p>
        </p:txBody>
      </p:sp>
      <p:grpSp>
        <p:nvGrpSpPr>
          <p:cNvPr id="611331" name="Group 3"/>
          <p:cNvGrpSpPr>
            <a:grpSpLocks/>
          </p:cNvGrpSpPr>
          <p:nvPr/>
        </p:nvGrpSpPr>
        <p:grpSpPr bwMode="auto">
          <a:xfrm>
            <a:off x="1524000" y="1785938"/>
            <a:ext cx="3665538" cy="1905000"/>
            <a:chOff x="11" y="1248"/>
            <a:chExt cx="5605" cy="2064"/>
          </a:xfrm>
        </p:grpSpPr>
        <p:sp>
          <p:nvSpPr>
            <p:cNvPr id="611332" name="Text Box 4"/>
            <p:cNvSpPr txBox="1">
              <a:spLocks noChangeArrowheads="1"/>
            </p:cNvSpPr>
            <p:nvPr/>
          </p:nvSpPr>
          <p:spPr bwMode="auto">
            <a:xfrm>
              <a:off x="11" y="1506"/>
              <a:ext cx="983" cy="26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a:ea typeface="宋体" panose="02010600030101010101" pitchFamily="2" charset="-122"/>
                </a:rPr>
                <a:t>Plaintext</a:t>
              </a:r>
            </a:p>
          </p:txBody>
        </p:sp>
        <p:sp>
          <p:nvSpPr>
            <p:cNvPr id="611333" name="Rectangle 5"/>
            <p:cNvSpPr>
              <a:spLocks noChangeArrowheads="1"/>
            </p:cNvSpPr>
            <p:nvPr/>
          </p:nvSpPr>
          <p:spPr bwMode="auto">
            <a:xfrm>
              <a:off x="1131" y="1259"/>
              <a:ext cx="885" cy="201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B</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Plugboard</a:t>
              </a:r>
            </a:p>
          </p:txBody>
        </p:sp>
        <p:sp>
          <p:nvSpPr>
            <p:cNvPr id="611334" name="Rectangle 6"/>
            <p:cNvSpPr>
              <a:spLocks noChangeArrowheads="1"/>
            </p:cNvSpPr>
            <p:nvPr/>
          </p:nvSpPr>
          <p:spPr bwMode="auto">
            <a:xfrm>
              <a:off x="2208" y="1248"/>
              <a:ext cx="624" cy="206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L</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1</a:t>
              </a:r>
            </a:p>
          </p:txBody>
        </p:sp>
        <p:sp>
          <p:nvSpPr>
            <p:cNvPr id="611335" name="Rectangle 7"/>
            <p:cNvSpPr>
              <a:spLocks noChangeArrowheads="1"/>
            </p:cNvSpPr>
            <p:nvPr/>
          </p:nvSpPr>
          <p:spPr bwMode="auto">
            <a:xfrm>
              <a:off x="3045" y="1264"/>
              <a:ext cx="603" cy="204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M</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2</a:t>
              </a:r>
            </a:p>
          </p:txBody>
        </p:sp>
        <p:sp>
          <p:nvSpPr>
            <p:cNvPr id="611336" name="Rectangle 8"/>
            <p:cNvSpPr>
              <a:spLocks noChangeArrowheads="1"/>
            </p:cNvSpPr>
            <p:nvPr/>
          </p:nvSpPr>
          <p:spPr bwMode="auto">
            <a:xfrm>
              <a:off x="3835" y="1248"/>
              <a:ext cx="629" cy="206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N</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3</a:t>
              </a:r>
            </a:p>
          </p:txBody>
        </p:sp>
        <p:sp>
          <p:nvSpPr>
            <p:cNvPr id="611337" name="Rectangle 9"/>
            <p:cNvSpPr>
              <a:spLocks noChangeArrowheads="1"/>
            </p:cNvSpPr>
            <p:nvPr/>
          </p:nvSpPr>
          <p:spPr bwMode="auto">
            <a:xfrm>
              <a:off x="4656" y="1248"/>
              <a:ext cx="960" cy="201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R</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Reflector</a:t>
              </a:r>
            </a:p>
          </p:txBody>
        </p:sp>
        <p:sp>
          <p:nvSpPr>
            <p:cNvPr id="611338" name="Text Box 10"/>
            <p:cNvSpPr txBox="1">
              <a:spLocks noChangeArrowheads="1"/>
            </p:cNvSpPr>
            <p:nvPr/>
          </p:nvSpPr>
          <p:spPr bwMode="auto">
            <a:xfrm>
              <a:off x="52" y="2344"/>
              <a:ext cx="1121" cy="26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a:ea typeface="宋体" panose="02010600030101010101" pitchFamily="2" charset="-122"/>
                </a:rPr>
                <a:t>Ciphertext</a:t>
              </a:r>
            </a:p>
          </p:txBody>
        </p:sp>
        <p:sp>
          <p:nvSpPr>
            <p:cNvPr id="611339" name="Line 11"/>
            <p:cNvSpPr>
              <a:spLocks noChangeShapeType="1"/>
            </p:cNvSpPr>
            <p:nvPr/>
          </p:nvSpPr>
          <p:spPr bwMode="auto">
            <a:xfrm>
              <a:off x="864" y="1536"/>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40" name="Line 12"/>
            <p:cNvSpPr>
              <a:spLocks noChangeShapeType="1"/>
            </p:cNvSpPr>
            <p:nvPr/>
          </p:nvSpPr>
          <p:spPr bwMode="auto">
            <a:xfrm>
              <a:off x="2016"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41" name="Line 13"/>
            <p:cNvSpPr>
              <a:spLocks noChangeShapeType="1"/>
            </p:cNvSpPr>
            <p:nvPr/>
          </p:nvSpPr>
          <p:spPr bwMode="auto">
            <a:xfrm>
              <a:off x="2848" y="154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42" name="Line 14"/>
            <p:cNvSpPr>
              <a:spLocks noChangeShapeType="1"/>
            </p:cNvSpPr>
            <p:nvPr/>
          </p:nvSpPr>
          <p:spPr bwMode="auto">
            <a:xfrm>
              <a:off x="3648"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43" name="Line 15"/>
            <p:cNvSpPr>
              <a:spLocks noChangeShapeType="1"/>
            </p:cNvSpPr>
            <p:nvPr/>
          </p:nvSpPr>
          <p:spPr bwMode="auto">
            <a:xfrm>
              <a:off x="4464"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44" name="Line 16"/>
            <p:cNvSpPr>
              <a:spLocks noChangeShapeType="1"/>
            </p:cNvSpPr>
            <p:nvPr/>
          </p:nvSpPr>
          <p:spPr bwMode="auto">
            <a:xfrm>
              <a:off x="864" y="2544"/>
              <a:ext cx="24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45" name="Line 17"/>
            <p:cNvSpPr>
              <a:spLocks noChangeShapeType="1"/>
            </p:cNvSpPr>
            <p:nvPr/>
          </p:nvSpPr>
          <p:spPr bwMode="auto">
            <a:xfrm>
              <a:off x="2016"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46" name="Line 18"/>
            <p:cNvSpPr>
              <a:spLocks noChangeShapeType="1"/>
            </p:cNvSpPr>
            <p:nvPr/>
          </p:nvSpPr>
          <p:spPr bwMode="auto">
            <a:xfrm>
              <a:off x="2848" y="255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47" name="Line 19"/>
            <p:cNvSpPr>
              <a:spLocks noChangeShapeType="1"/>
            </p:cNvSpPr>
            <p:nvPr/>
          </p:nvSpPr>
          <p:spPr bwMode="auto">
            <a:xfrm>
              <a:off x="3648"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48" name="Line 20"/>
            <p:cNvSpPr>
              <a:spLocks noChangeShapeType="1"/>
            </p:cNvSpPr>
            <p:nvPr/>
          </p:nvSpPr>
          <p:spPr bwMode="auto">
            <a:xfrm>
              <a:off x="4464"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11349" name="Rectangle 21"/>
          <p:cNvSpPr>
            <a:spLocks noChangeArrowheads="1"/>
          </p:cNvSpPr>
          <p:nvPr/>
        </p:nvSpPr>
        <p:spPr bwMode="auto">
          <a:xfrm>
            <a:off x="3424239" y="1709738"/>
            <a:ext cx="1824037" cy="2024062"/>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1350" name="Text Box 22"/>
          <p:cNvSpPr txBox="1">
            <a:spLocks noChangeArrowheads="1"/>
          </p:cNvSpPr>
          <p:nvPr/>
        </p:nvSpPr>
        <p:spPr bwMode="auto">
          <a:xfrm>
            <a:off x="2857500" y="4643439"/>
            <a:ext cx="5329216" cy="138499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6 plugs: (26*25)/2 * (24*23)/2 * … </a:t>
            </a:r>
          </a:p>
          <a:p>
            <a:r>
              <a:rPr lang="en-US" altLang="zh-CN" sz="2800">
                <a:ea typeface="宋体" panose="02010600030101010101" pitchFamily="2" charset="-122"/>
              </a:rPr>
              <a:t>                 * (16*15/2) / 6! </a:t>
            </a:r>
          </a:p>
          <a:p>
            <a:r>
              <a:rPr lang="en-US" altLang="zh-CN" sz="2800">
                <a:ea typeface="宋体" panose="02010600030101010101" pitchFamily="2" charset="-122"/>
              </a:rPr>
              <a:t>		~ 10</a:t>
            </a:r>
            <a:r>
              <a:rPr lang="en-US" altLang="zh-CN" sz="2800" baseline="30000">
                <a:ea typeface="宋体" panose="02010600030101010101" pitchFamily="2" charset="-122"/>
              </a:rPr>
              <a:t>11 </a:t>
            </a:r>
            <a:r>
              <a:rPr lang="en-US" altLang="zh-CN" sz="2800">
                <a:ea typeface="宋体" panose="02010600030101010101" pitchFamily="2" charset="-122"/>
              </a:rPr>
              <a:t>times more keys</a:t>
            </a:r>
          </a:p>
        </p:txBody>
      </p:sp>
      <p:pic>
        <p:nvPicPr>
          <p:cNvPr id="61135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900" y="1427164"/>
            <a:ext cx="392430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102</a:t>
            </a:fld>
            <a:endParaRPr lang="zh-CN" altLang="en-US"/>
          </a:p>
        </p:txBody>
      </p:sp>
      <p:sp>
        <p:nvSpPr>
          <p:cNvPr id="2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2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5356518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1350"/>
                                        </p:tgtEl>
                                        <p:attrNameLst>
                                          <p:attrName>style.visibility</p:attrName>
                                        </p:attrNameLst>
                                      </p:cBhvr>
                                      <p:to>
                                        <p:strVal val="visible"/>
                                      </p:to>
                                    </p:set>
                                    <p:anim calcmode="lin" valueType="num">
                                      <p:cBhvr additive="base">
                                        <p:cTn id="7" dur="500" fill="hold"/>
                                        <p:tgtEl>
                                          <p:spTgt spid="611350"/>
                                        </p:tgtEl>
                                        <p:attrNameLst>
                                          <p:attrName>ppt_x</p:attrName>
                                        </p:attrNameLst>
                                      </p:cBhvr>
                                      <p:tavLst>
                                        <p:tav tm="0">
                                          <p:val>
                                            <p:strVal val="0-#ppt_w/2"/>
                                          </p:val>
                                        </p:tav>
                                        <p:tav tm="100000">
                                          <p:val>
                                            <p:strVal val="#ppt_x"/>
                                          </p:val>
                                        </p:tav>
                                      </p:tavLst>
                                    </p:anim>
                                    <p:anim calcmode="lin" valueType="num">
                                      <p:cBhvr additive="base">
                                        <p:cTn id="8" dur="500" fill="hold"/>
                                        <p:tgtEl>
                                          <p:spTgt spid="6113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50"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a:lstStyle/>
          <a:p>
            <a:r>
              <a:rPr lang="en-US" altLang="zh-CN">
                <a:ea typeface="宋体" panose="02010600030101010101" pitchFamily="2" charset="-122"/>
              </a:rPr>
              <a:t>Operation</a:t>
            </a:r>
          </a:p>
        </p:txBody>
      </p:sp>
      <p:sp>
        <p:nvSpPr>
          <p:cNvPr id="613379" name="Rectangle 3"/>
          <p:cNvSpPr>
            <a:spLocks noGrp="1" noChangeArrowheads="1"/>
          </p:cNvSpPr>
          <p:nvPr>
            <p:ph type="body" idx="1"/>
          </p:nvPr>
        </p:nvSpPr>
        <p:spPr/>
        <p:txBody>
          <a:bodyPr/>
          <a:lstStyle/>
          <a:p>
            <a:r>
              <a:rPr lang="en-US" altLang="zh-CN">
                <a:ea typeface="宋体" panose="02010600030101010101" pitchFamily="2" charset="-122"/>
              </a:rPr>
              <a:t>Day key (distributed in code book)</a:t>
            </a:r>
          </a:p>
          <a:p>
            <a:r>
              <a:rPr lang="en-US" altLang="zh-CN">
                <a:ea typeface="宋体" panose="02010600030101010101" pitchFamily="2" charset="-122"/>
              </a:rPr>
              <a:t>Each message begins with message key (“randomly” chosen by sender) encoded using day key</a:t>
            </a:r>
          </a:p>
          <a:p>
            <a:r>
              <a:rPr lang="en-US" altLang="zh-CN">
                <a:ea typeface="宋体" panose="02010600030101010101" pitchFamily="2" charset="-122"/>
              </a:rPr>
              <a:t>Message key sent twice to check</a:t>
            </a:r>
          </a:p>
          <a:p>
            <a:r>
              <a:rPr lang="en-US" altLang="zh-CN">
                <a:ea typeface="宋体" panose="02010600030101010101" pitchFamily="2" charset="-122"/>
              </a:rPr>
              <a:t>After receiving message key, re-orient rotors according to key</a:t>
            </a:r>
          </a:p>
          <a:p>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103</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859300535"/>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r>
              <a:rPr lang="en-US" altLang="zh-CN">
                <a:ea typeface="宋体" panose="02010600030101010101" pitchFamily="2" charset="-122"/>
              </a:rPr>
              <a:t>Codebook Zoom</a:t>
            </a:r>
          </a:p>
        </p:txBody>
      </p:sp>
      <p:pic>
        <p:nvPicPr>
          <p:cNvPr id="659459" name="Picture 3"/>
          <p:cNvPicPr>
            <a:picLocks noChangeAspect="1" noChangeArrowheads="1"/>
          </p:cNvPicPr>
          <p:nvPr/>
        </p:nvPicPr>
        <p:blipFill>
          <a:blip r:embed="rId2">
            <a:extLst>
              <a:ext uri="{28A0092B-C50C-407E-A947-70E740481C1C}">
                <a14:useLocalDpi xmlns:a14="http://schemas.microsoft.com/office/drawing/2010/main" val="0"/>
              </a:ext>
            </a:extLst>
          </a:blip>
          <a:srcRect l="12389" r="64418" b="80215"/>
          <a:stretch>
            <a:fillRect/>
          </a:stretch>
        </p:blipFill>
        <p:spPr bwMode="auto">
          <a:xfrm>
            <a:off x="1682750" y="1262064"/>
            <a:ext cx="875665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104</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6932470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a:xfrm>
            <a:off x="2209800" y="228600"/>
            <a:ext cx="7772400" cy="1143000"/>
          </a:xfrm>
        </p:spPr>
        <p:txBody>
          <a:bodyPr/>
          <a:lstStyle/>
          <a:p>
            <a:r>
              <a:rPr lang="en-US" altLang="zh-CN">
                <a:ea typeface="宋体" panose="02010600030101010101" pitchFamily="2" charset="-122"/>
              </a:rPr>
              <a:t>Repeated Message Key</a:t>
            </a:r>
          </a:p>
        </p:txBody>
      </p:sp>
      <p:sp>
        <p:nvSpPr>
          <p:cNvPr id="614403" name="Rectangle 3"/>
          <p:cNvSpPr>
            <a:spLocks noGrp="1" noChangeArrowheads="1"/>
          </p:cNvSpPr>
          <p:nvPr>
            <p:ph type="body" idx="1"/>
          </p:nvPr>
        </p:nvSpPr>
        <p:spPr>
          <a:xfrm>
            <a:off x="1662114" y="1219200"/>
            <a:ext cx="8777287" cy="5029200"/>
          </a:xfrm>
        </p:spPr>
        <p:txBody>
          <a:bodyPr/>
          <a:lstStyle/>
          <a:p>
            <a:pPr>
              <a:lnSpc>
                <a:spcPct val="90000"/>
              </a:lnSpc>
              <a:spcBef>
                <a:spcPct val="0"/>
              </a:spcBef>
              <a:buFontTx/>
              <a:buNone/>
            </a:pPr>
            <a:r>
              <a:rPr lang="en-US" altLang="zh-CN">
                <a:ea typeface="宋体" panose="02010600030101010101" pitchFamily="2" charset="-122"/>
              </a:rPr>
              <a:t>P = P</a:t>
            </a:r>
            <a:r>
              <a:rPr lang="en-US" altLang="zh-CN" baseline="-25000">
                <a:ea typeface="宋体" panose="02010600030101010101" pitchFamily="2" charset="-122"/>
              </a:rPr>
              <a:t>1</a:t>
            </a:r>
            <a:r>
              <a:rPr lang="en-US" altLang="zh-CN">
                <a:ea typeface="宋体" panose="02010600030101010101" pitchFamily="2" charset="-122"/>
              </a:rPr>
              <a:t>P</a:t>
            </a:r>
            <a:r>
              <a:rPr lang="en-US" altLang="zh-CN" baseline="-25000">
                <a:ea typeface="宋体" panose="02010600030101010101" pitchFamily="2" charset="-122"/>
              </a:rPr>
              <a:t>2</a:t>
            </a:r>
            <a:r>
              <a:rPr lang="en-US" altLang="zh-CN">
                <a:ea typeface="宋体" panose="02010600030101010101" pitchFamily="2" charset="-122"/>
              </a:rPr>
              <a:t>P</a:t>
            </a:r>
            <a:r>
              <a:rPr lang="en-US" altLang="zh-CN" baseline="-25000">
                <a:ea typeface="宋体" panose="02010600030101010101" pitchFamily="2" charset="-122"/>
              </a:rPr>
              <a:t>3</a:t>
            </a:r>
            <a:r>
              <a:rPr lang="en-US" altLang="zh-CN">
                <a:ea typeface="宋体" panose="02010600030101010101" pitchFamily="2" charset="-122"/>
              </a:rPr>
              <a:t>P</a:t>
            </a:r>
            <a:r>
              <a:rPr lang="en-US" altLang="zh-CN" baseline="-25000">
                <a:ea typeface="宋体" panose="02010600030101010101" pitchFamily="2" charset="-122"/>
              </a:rPr>
              <a:t>1</a:t>
            </a:r>
            <a:r>
              <a:rPr lang="en-US" altLang="zh-CN">
                <a:ea typeface="宋体" panose="02010600030101010101" pitchFamily="2" charset="-122"/>
              </a:rPr>
              <a:t>P</a:t>
            </a:r>
            <a:r>
              <a:rPr lang="en-US" altLang="zh-CN" baseline="-25000">
                <a:ea typeface="宋体" panose="02010600030101010101" pitchFamily="2" charset="-122"/>
              </a:rPr>
              <a:t>2</a:t>
            </a:r>
            <a:r>
              <a:rPr lang="en-US" altLang="zh-CN">
                <a:ea typeface="宋体" panose="02010600030101010101" pitchFamily="2" charset="-122"/>
              </a:rPr>
              <a:t>P</a:t>
            </a:r>
            <a:r>
              <a:rPr lang="en-US" altLang="zh-CN" baseline="-25000">
                <a:ea typeface="宋体" panose="02010600030101010101" pitchFamily="2" charset="-122"/>
              </a:rPr>
              <a:t>3</a:t>
            </a:r>
          </a:p>
          <a:p>
            <a:pPr>
              <a:lnSpc>
                <a:spcPct val="90000"/>
              </a:lnSpc>
              <a:spcBef>
                <a:spcPct val="0"/>
              </a:spcBef>
              <a:buFontTx/>
              <a:buNone/>
            </a:pPr>
            <a:endParaRPr lang="en-US" altLang="zh-CN">
              <a:ea typeface="宋体" panose="02010600030101010101" pitchFamily="2" charset="-122"/>
            </a:endParaRPr>
          </a:p>
          <a:p>
            <a:pPr>
              <a:lnSpc>
                <a:spcPct val="90000"/>
              </a:lnSpc>
              <a:spcBef>
                <a:spcPct val="0"/>
              </a:spcBef>
              <a:buFontTx/>
              <a:buNone/>
            </a:pPr>
            <a:r>
              <a:rPr lang="en-US" altLang="zh-CN">
                <a:ea typeface="宋体" panose="02010600030101010101" pitchFamily="2" charset="-122"/>
              </a:rPr>
              <a:t>C</a:t>
            </a:r>
            <a:r>
              <a:rPr lang="en-US" altLang="zh-CN" baseline="-25000">
                <a:ea typeface="宋体" panose="02010600030101010101" pitchFamily="2" charset="-122"/>
              </a:rPr>
              <a:t>1</a:t>
            </a:r>
            <a:r>
              <a:rPr lang="en-US" altLang="zh-CN">
                <a:ea typeface="宋体" panose="02010600030101010101" pitchFamily="2" charset="-122"/>
              </a:rPr>
              <a:t> = E</a:t>
            </a:r>
            <a:r>
              <a:rPr lang="en-US" altLang="zh-CN" baseline="-25000">
                <a:ea typeface="宋体" panose="02010600030101010101" pitchFamily="2" charset="-122"/>
              </a:rPr>
              <a:t>1 </a:t>
            </a:r>
            <a:r>
              <a:rPr lang="en-US" altLang="zh-CN">
                <a:ea typeface="宋体" panose="02010600030101010101" pitchFamily="2" charset="-122"/>
              </a:rPr>
              <a:t>(P</a:t>
            </a:r>
            <a:r>
              <a:rPr lang="en-US" altLang="zh-CN" baseline="-25000">
                <a:ea typeface="宋体" panose="02010600030101010101" pitchFamily="2" charset="-122"/>
              </a:rPr>
              <a:t>1</a:t>
            </a:r>
            <a:r>
              <a:rPr lang="en-US" altLang="zh-CN">
                <a:ea typeface="宋体" panose="02010600030101010101" pitchFamily="2" charset="-122"/>
              </a:rPr>
              <a:t>)</a:t>
            </a:r>
            <a:r>
              <a:rPr lang="en-US" altLang="zh-CN" baseline="-25000">
                <a:ea typeface="宋体" panose="02010600030101010101" pitchFamily="2" charset="-122"/>
              </a:rPr>
              <a:t> </a:t>
            </a:r>
            <a:r>
              <a:rPr lang="en-US" altLang="zh-CN">
                <a:ea typeface="宋体" panose="02010600030101010101" pitchFamily="2" charset="-122"/>
              </a:rPr>
              <a:t>=</a:t>
            </a:r>
            <a:r>
              <a:rPr lang="en-US" altLang="zh-CN" baseline="-25000">
                <a:ea typeface="宋体" panose="02010600030101010101" pitchFamily="2" charset="-122"/>
              </a:rPr>
              <a:t> </a:t>
            </a:r>
            <a:r>
              <a:rPr lang="en-US" altLang="zh-CN">
                <a:ea typeface="宋体" panose="02010600030101010101" pitchFamily="2" charset="-122"/>
              </a:rPr>
              <a:t>B</a:t>
            </a:r>
            <a:r>
              <a:rPr lang="en-US" altLang="zh-CN" baseline="30000">
                <a:ea typeface="宋体" panose="02010600030101010101" pitchFamily="2" charset="-122"/>
              </a:rPr>
              <a:t>-1</a:t>
            </a:r>
            <a:r>
              <a:rPr lang="en-US" altLang="zh-CN" b="1">
                <a:ea typeface="宋体" panose="02010600030101010101" pitchFamily="2" charset="-122"/>
              </a:rPr>
              <a:t>L</a:t>
            </a:r>
            <a:r>
              <a:rPr lang="en-US" altLang="zh-CN" b="1" baseline="-25000">
                <a:ea typeface="宋体" panose="02010600030101010101" pitchFamily="2" charset="-122"/>
              </a:rPr>
              <a:t>1</a:t>
            </a:r>
            <a:r>
              <a:rPr lang="en-US" altLang="zh-CN" baseline="30000">
                <a:ea typeface="宋体" panose="02010600030101010101" pitchFamily="2" charset="-122"/>
              </a:rPr>
              <a:t>-1</a:t>
            </a:r>
            <a:r>
              <a:rPr lang="en-US" altLang="zh-CN">
                <a:ea typeface="宋体" panose="02010600030101010101" pitchFamily="2" charset="-122"/>
              </a:rPr>
              <a:t>M</a:t>
            </a:r>
            <a:r>
              <a:rPr lang="en-US" altLang="zh-CN" baseline="30000">
                <a:ea typeface="宋体" panose="02010600030101010101" pitchFamily="2" charset="-122"/>
              </a:rPr>
              <a:t>-1</a:t>
            </a:r>
            <a:r>
              <a:rPr lang="en-US" altLang="zh-CN">
                <a:ea typeface="宋体" panose="02010600030101010101" pitchFamily="2" charset="-122"/>
              </a:rPr>
              <a:t>N</a:t>
            </a:r>
            <a:r>
              <a:rPr lang="en-US" altLang="zh-CN" baseline="30000">
                <a:ea typeface="宋体" panose="02010600030101010101" pitchFamily="2" charset="-122"/>
              </a:rPr>
              <a:t>-1</a:t>
            </a:r>
            <a:r>
              <a:rPr lang="en-US" altLang="zh-CN">
                <a:ea typeface="宋体" panose="02010600030101010101" pitchFamily="2" charset="-122"/>
              </a:rPr>
              <a:t>RNM</a:t>
            </a:r>
            <a:r>
              <a:rPr lang="en-US" altLang="zh-CN" b="1">
                <a:ea typeface="宋体" panose="02010600030101010101" pitchFamily="2" charset="-122"/>
              </a:rPr>
              <a:t>L</a:t>
            </a:r>
            <a:r>
              <a:rPr lang="en-US" altLang="zh-CN" b="1" baseline="-25000">
                <a:ea typeface="宋体" panose="02010600030101010101" pitchFamily="2" charset="-122"/>
              </a:rPr>
              <a:t>1</a:t>
            </a:r>
            <a:r>
              <a:rPr lang="en-US" altLang="zh-CN">
                <a:ea typeface="宋体" panose="02010600030101010101" pitchFamily="2" charset="-122"/>
              </a:rPr>
              <a:t>B(P</a:t>
            </a:r>
            <a:r>
              <a:rPr lang="en-US" altLang="zh-CN" baseline="-25000">
                <a:ea typeface="宋体" panose="02010600030101010101" pitchFamily="2" charset="-122"/>
              </a:rPr>
              <a:t>1</a:t>
            </a:r>
            <a:r>
              <a:rPr lang="en-US" altLang="zh-CN">
                <a:ea typeface="宋体" panose="02010600030101010101" pitchFamily="2" charset="-122"/>
              </a:rPr>
              <a:t>)</a:t>
            </a:r>
          </a:p>
          <a:p>
            <a:pPr>
              <a:lnSpc>
                <a:spcPct val="90000"/>
              </a:lnSpc>
              <a:spcBef>
                <a:spcPct val="0"/>
              </a:spcBef>
              <a:buFontTx/>
              <a:buNone/>
            </a:pPr>
            <a:r>
              <a:rPr lang="en-US" altLang="zh-CN">
                <a:ea typeface="宋体" panose="02010600030101010101" pitchFamily="2" charset="-122"/>
              </a:rPr>
              <a:t>C</a:t>
            </a:r>
            <a:r>
              <a:rPr lang="en-US" altLang="zh-CN" baseline="-25000">
                <a:ea typeface="宋体" panose="02010600030101010101" pitchFamily="2" charset="-122"/>
              </a:rPr>
              <a:t>4</a:t>
            </a:r>
            <a:r>
              <a:rPr lang="en-US" altLang="zh-CN">
                <a:ea typeface="宋体" panose="02010600030101010101" pitchFamily="2" charset="-122"/>
              </a:rPr>
              <a:t> = E</a:t>
            </a:r>
            <a:r>
              <a:rPr lang="en-US" altLang="zh-CN" baseline="-25000">
                <a:ea typeface="宋体" panose="02010600030101010101" pitchFamily="2" charset="-122"/>
              </a:rPr>
              <a:t>4 </a:t>
            </a:r>
            <a:r>
              <a:rPr lang="en-US" altLang="zh-CN">
                <a:ea typeface="宋体" panose="02010600030101010101" pitchFamily="2" charset="-122"/>
              </a:rPr>
              <a:t>(P</a:t>
            </a:r>
            <a:r>
              <a:rPr lang="en-US" altLang="zh-CN" baseline="-25000">
                <a:ea typeface="宋体" panose="02010600030101010101" pitchFamily="2" charset="-122"/>
              </a:rPr>
              <a:t>1</a:t>
            </a:r>
            <a:r>
              <a:rPr lang="en-US" altLang="zh-CN">
                <a:ea typeface="宋体" panose="02010600030101010101" pitchFamily="2" charset="-122"/>
              </a:rPr>
              <a:t>) =B</a:t>
            </a:r>
            <a:r>
              <a:rPr lang="en-US" altLang="zh-CN" baseline="30000">
                <a:ea typeface="宋体" panose="02010600030101010101" pitchFamily="2" charset="-122"/>
              </a:rPr>
              <a:t>-1</a:t>
            </a:r>
            <a:r>
              <a:rPr lang="en-US" altLang="zh-CN" b="1">
                <a:ea typeface="宋体" panose="02010600030101010101" pitchFamily="2" charset="-122"/>
              </a:rPr>
              <a:t>L</a:t>
            </a:r>
            <a:r>
              <a:rPr lang="en-US" altLang="zh-CN" b="1" baseline="-25000">
                <a:ea typeface="宋体" panose="02010600030101010101" pitchFamily="2" charset="-122"/>
              </a:rPr>
              <a:t>4</a:t>
            </a:r>
            <a:r>
              <a:rPr lang="en-US" altLang="zh-CN" baseline="30000">
                <a:ea typeface="宋体" panose="02010600030101010101" pitchFamily="2" charset="-122"/>
              </a:rPr>
              <a:t>-1</a:t>
            </a:r>
            <a:r>
              <a:rPr lang="en-US" altLang="zh-CN">
                <a:ea typeface="宋体" panose="02010600030101010101" pitchFamily="2" charset="-122"/>
              </a:rPr>
              <a:t>M</a:t>
            </a:r>
            <a:r>
              <a:rPr lang="en-US" altLang="zh-CN" baseline="30000">
                <a:ea typeface="宋体" panose="02010600030101010101" pitchFamily="2" charset="-122"/>
              </a:rPr>
              <a:t>-1</a:t>
            </a:r>
            <a:r>
              <a:rPr lang="en-US" altLang="zh-CN">
                <a:ea typeface="宋体" panose="02010600030101010101" pitchFamily="2" charset="-122"/>
              </a:rPr>
              <a:t>N</a:t>
            </a:r>
            <a:r>
              <a:rPr lang="en-US" altLang="zh-CN" baseline="30000">
                <a:ea typeface="宋体" panose="02010600030101010101" pitchFamily="2" charset="-122"/>
              </a:rPr>
              <a:t>-1</a:t>
            </a:r>
            <a:r>
              <a:rPr lang="en-US" altLang="zh-CN">
                <a:ea typeface="宋体" panose="02010600030101010101" pitchFamily="2" charset="-122"/>
              </a:rPr>
              <a:t>RNM</a:t>
            </a:r>
            <a:r>
              <a:rPr lang="en-US" altLang="zh-CN" b="1">
                <a:ea typeface="宋体" panose="02010600030101010101" pitchFamily="2" charset="-122"/>
              </a:rPr>
              <a:t>L</a:t>
            </a:r>
            <a:r>
              <a:rPr lang="en-US" altLang="zh-CN" b="1" baseline="-25000">
                <a:ea typeface="宋体" panose="02010600030101010101" pitchFamily="2" charset="-122"/>
              </a:rPr>
              <a:t>4</a:t>
            </a:r>
            <a:r>
              <a:rPr lang="en-US" altLang="zh-CN">
                <a:ea typeface="宋体" panose="02010600030101010101" pitchFamily="2" charset="-122"/>
              </a:rPr>
              <a:t>B(P</a:t>
            </a:r>
            <a:r>
              <a:rPr lang="en-US" altLang="zh-CN" baseline="-25000">
                <a:ea typeface="宋体" panose="02010600030101010101" pitchFamily="2" charset="-122"/>
              </a:rPr>
              <a:t>1</a:t>
            </a:r>
            <a:r>
              <a:rPr lang="en-US" altLang="zh-CN">
                <a:ea typeface="宋体" panose="02010600030101010101" pitchFamily="2" charset="-122"/>
              </a:rPr>
              <a:t>)</a:t>
            </a:r>
          </a:p>
          <a:p>
            <a:pPr>
              <a:lnSpc>
                <a:spcPct val="90000"/>
              </a:lnSpc>
              <a:spcBef>
                <a:spcPct val="0"/>
              </a:spcBef>
              <a:buFontTx/>
              <a:buNone/>
            </a:pPr>
            <a:endParaRPr lang="en-US" altLang="zh-CN">
              <a:ea typeface="宋体" panose="02010600030101010101" pitchFamily="2" charset="-122"/>
            </a:endParaRPr>
          </a:p>
          <a:p>
            <a:pPr>
              <a:lnSpc>
                <a:spcPct val="90000"/>
              </a:lnSpc>
              <a:spcBef>
                <a:spcPct val="0"/>
              </a:spcBef>
              <a:buFontTx/>
              <a:buNone/>
            </a:pPr>
            <a:r>
              <a:rPr lang="en-US" altLang="zh-CN">
                <a:ea typeface="宋体" panose="02010600030101010101" pitchFamily="2" charset="-122"/>
              </a:rPr>
              <a:t>P</a:t>
            </a:r>
            <a:r>
              <a:rPr lang="en-US" altLang="zh-CN" baseline="-25000">
                <a:ea typeface="宋体" panose="02010600030101010101" pitchFamily="2" charset="-122"/>
              </a:rPr>
              <a:t>1</a:t>
            </a:r>
            <a:r>
              <a:rPr lang="en-US" altLang="zh-CN">
                <a:ea typeface="宋体" panose="02010600030101010101" pitchFamily="2" charset="-122"/>
              </a:rPr>
              <a:t> = E</a:t>
            </a:r>
            <a:r>
              <a:rPr lang="en-US" altLang="zh-CN" baseline="-25000">
                <a:ea typeface="宋体" panose="02010600030101010101" pitchFamily="2" charset="-122"/>
              </a:rPr>
              <a:t>1 </a:t>
            </a:r>
            <a:r>
              <a:rPr lang="en-US" altLang="zh-CN">
                <a:ea typeface="宋体" panose="02010600030101010101" pitchFamily="2" charset="-122"/>
              </a:rPr>
              <a:t>(C</a:t>
            </a:r>
            <a:r>
              <a:rPr lang="en-US" altLang="zh-CN" baseline="-25000">
                <a:ea typeface="宋体" panose="02010600030101010101" pitchFamily="2" charset="-122"/>
              </a:rPr>
              <a:t>1</a:t>
            </a:r>
            <a:r>
              <a:rPr lang="en-US" altLang="zh-CN">
                <a:ea typeface="宋体" panose="02010600030101010101" pitchFamily="2" charset="-122"/>
              </a:rPr>
              <a:t>) = B</a:t>
            </a:r>
            <a:r>
              <a:rPr lang="en-US" altLang="zh-CN" baseline="30000">
                <a:ea typeface="宋体" panose="02010600030101010101" pitchFamily="2" charset="-122"/>
              </a:rPr>
              <a:t>-1</a:t>
            </a:r>
            <a:r>
              <a:rPr lang="en-US" altLang="zh-CN">
                <a:ea typeface="宋体" panose="02010600030101010101" pitchFamily="2" charset="-122"/>
              </a:rPr>
              <a:t>L</a:t>
            </a:r>
            <a:r>
              <a:rPr lang="en-US" altLang="zh-CN" baseline="-25000">
                <a:ea typeface="宋体" panose="02010600030101010101" pitchFamily="2" charset="-122"/>
              </a:rPr>
              <a:t>1</a:t>
            </a:r>
            <a:r>
              <a:rPr lang="en-US" altLang="zh-CN" baseline="30000">
                <a:ea typeface="宋体" panose="02010600030101010101" pitchFamily="2" charset="-122"/>
              </a:rPr>
              <a:t>-1</a:t>
            </a:r>
            <a:r>
              <a:rPr lang="en-US" altLang="zh-CN">
                <a:ea typeface="宋体" panose="02010600030101010101" pitchFamily="2" charset="-122"/>
              </a:rPr>
              <a:t>M</a:t>
            </a:r>
            <a:r>
              <a:rPr lang="en-US" altLang="zh-CN" baseline="30000">
                <a:ea typeface="宋体" panose="02010600030101010101" pitchFamily="2" charset="-122"/>
              </a:rPr>
              <a:t>-1</a:t>
            </a:r>
            <a:r>
              <a:rPr lang="en-US" altLang="zh-CN">
                <a:ea typeface="宋体" panose="02010600030101010101" pitchFamily="2" charset="-122"/>
              </a:rPr>
              <a:t>N</a:t>
            </a:r>
            <a:r>
              <a:rPr lang="en-US" altLang="zh-CN" baseline="30000">
                <a:ea typeface="宋体" panose="02010600030101010101" pitchFamily="2" charset="-122"/>
              </a:rPr>
              <a:t>-1</a:t>
            </a:r>
            <a:r>
              <a:rPr lang="en-US" altLang="zh-CN">
                <a:ea typeface="宋体" panose="02010600030101010101" pitchFamily="2" charset="-122"/>
              </a:rPr>
              <a:t>RNML</a:t>
            </a:r>
            <a:r>
              <a:rPr lang="en-US" altLang="zh-CN" baseline="-25000">
                <a:ea typeface="宋体" panose="02010600030101010101" pitchFamily="2" charset="-122"/>
              </a:rPr>
              <a:t>1</a:t>
            </a:r>
            <a:r>
              <a:rPr lang="en-US" altLang="zh-CN">
                <a:ea typeface="宋体" panose="02010600030101010101" pitchFamily="2" charset="-122"/>
              </a:rPr>
              <a:t>B(C</a:t>
            </a:r>
            <a:r>
              <a:rPr lang="en-US" altLang="zh-CN" baseline="-25000">
                <a:ea typeface="宋体" panose="02010600030101010101" pitchFamily="2" charset="-122"/>
              </a:rPr>
              <a:t>1</a:t>
            </a:r>
            <a:r>
              <a:rPr lang="en-US" altLang="zh-CN">
                <a:ea typeface="宋体" panose="02010600030101010101" pitchFamily="2" charset="-122"/>
              </a:rPr>
              <a:t>)</a:t>
            </a:r>
          </a:p>
          <a:p>
            <a:pPr>
              <a:lnSpc>
                <a:spcPct val="90000"/>
              </a:lnSpc>
              <a:spcBef>
                <a:spcPct val="0"/>
              </a:spcBef>
              <a:buFontTx/>
              <a:buNone/>
            </a:pPr>
            <a:r>
              <a:rPr lang="en-US" altLang="zh-CN">
                <a:ea typeface="宋体" panose="02010600030101010101" pitchFamily="2" charset="-122"/>
              </a:rPr>
              <a:t>P</a:t>
            </a:r>
            <a:r>
              <a:rPr lang="en-US" altLang="zh-CN" baseline="-25000">
                <a:ea typeface="宋体" panose="02010600030101010101" pitchFamily="2" charset="-122"/>
              </a:rPr>
              <a:t>1</a:t>
            </a:r>
            <a:r>
              <a:rPr lang="en-US" altLang="zh-CN">
                <a:ea typeface="宋体" panose="02010600030101010101" pitchFamily="2" charset="-122"/>
              </a:rPr>
              <a:t> = E</a:t>
            </a:r>
            <a:r>
              <a:rPr lang="en-US" altLang="zh-CN" baseline="-25000">
                <a:ea typeface="宋体" panose="02010600030101010101" pitchFamily="2" charset="-122"/>
              </a:rPr>
              <a:t>4 </a:t>
            </a:r>
            <a:r>
              <a:rPr lang="en-US" altLang="zh-CN">
                <a:ea typeface="宋体" panose="02010600030101010101" pitchFamily="2" charset="-122"/>
              </a:rPr>
              <a:t>(C</a:t>
            </a:r>
            <a:r>
              <a:rPr lang="en-US" altLang="zh-CN" baseline="-25000">
                <a:ea typeface="宋体" panose="02010600030101010101" pitchFamily="2" charset="-122"/>
              </a:rPr>
              <a:t>4</a:t>
            </a:r>
            <a:r>
              <a:rPr lang="en-US" altLang="zh-CN">
                <a:ea typeface="宋体" panose="02010600030101010101" pitchFamily="2" charset="-122"/>
              </a:rPr>
              <a:t>) = B</a:t>
            </a:r>
            <a:r>
              <a:rPr lang="en-US" altLang="zh-CN" baseline="30000">
                <a:ea typeface="宋体" panose="02010600030101010101" pitchFamily="2" charset="-122"/>
              </a:rPr>
              <a:t>-1</a:t>
            </a:r>
            <a:r>
              <a:rPr lang="en-US" altLang="zh-CN">
                <a:ea typeface="宋体" panose="02010600030101010101" pitchFamily="2" charset="-122"/>
              </a:rPr>
              <a:t>L</a:t>
            </a:r>
            <a:r>
              <a:rPr lang="en-US" altLang="zh-CN" baseline="-25000">
                <a:ea typeface="宋体" panose="02010600030101010101" pitchFamily="2" charset="-122"/>
              </a:rPr>
              <a:t>4</a:t>
            </a:r>
            <a:r>
              <a:rPr lang="en-US" altLang="zh-CN" baseline="30000">
                <a:ea typeface="宋体" panose="02010600030101010101" pitchFamily="2" charset="-122"/>
              </a:rPr>
              <a:t>-1</a:t>
            </a:r>
            <a:r>
              <a:rPr lang="en-US" altLang="zh-CN">
                <a:ea typeface="宋体" panose="02010600030101010101" pitchFamily="2" charset="-122"/>
              </a:rPr>
              <a:t>M</a:t>
            </a:r>
            <a:r>
              <a:rPr lang="en-US" altLang="zh-CN" baseline="30000">
                <a:ea typeface="宋体" panose="02010600030101010101" pitchFamily="2" charset="-122"/>
              </a:rPr>
              <a:t>-1</a:t>
            </a:r>
            <a:r>
              <a:rPr lang="en-US" altLang="zh-CN">
                <a:ea typeface="宋体" panose="02010600030101010101" pitchFamily="2" charset="-122"/>
              </a:rPr>
              <a:t>N</a:t>
            </a:r>
            <a:r>
              <a:rPr lang="en-US" altLang="zh-CN" baseline="30000">
                <a:ea typeface="宋体" panose="02010600030101010101" pitchFamily="2" charset="-122"/>
              </a:rPr>
              <a:t>-1</a:t>
            </a:r>
            <a:r>
              <a:rPr lang="en-US" altLang="zh-CN">
                <a:ea typeface="宋体" panose="02010600030101010101" pitchFamily="2" charset="-122"/>
              </a:rPr>
              <a:t>RNML</a:t>
            </a:r>
            <a:r>
              <a:rPr lang="en-US" altLang="zh-CN" baseline="-25000">
                <a:ea typeface="宋体" panose="02010600030101010101" pitchFamily="2" charset="-122"/>
              </a:rPr>
              <a:t>4</a:t>
            </a:r>
            <a:r>
              <a:rPr lang="en-US" altLang="zh-CN">
                <a:ea typeface="宋体" panose="02010600030101010101" pitchFamily="2" charset="-122"/>
              </a:rPr>
              <a:t>B(C</a:t>
            </a:r>
            <a:r>
              <a:rPr lang="en-US" altLang="zh-CN" baseline="-25000">
                <a:ea typeface="宋体" panose="02010600030101010101" pitchFamily="2" charset="-122"/>
              </a:rPr>
              <a:t>4</a:t>
            </a:r>
            <a:r>
              <a:rPr lang="en-US" altLang="zh-CN">
                <a:ea typeface="宋体" panose="02010600030101010101" pitchFamily="2" charset="-122"/>
              </a:rPr>
              <a:t>)</a:t>
            </a:r>
          </a:p>
          <a:p>
            <a:pPr>
              <a:lnSpc>
                <a:spcPct val="90000"/>
              </a:lnSpc>
              <a:spcBef>
                <a:spcPct val="0"/>
              </a:spcBef>
              <a:buFontTx/>
              <a:buNone/>
            </a:pPr>
            <a:endParaRPr lang="en-US" altLang="zh-CN">
              <a:ea typeface="宋体" panose="02010600030101010101" pitchFamily="2" charset="-122"/>
            </a:endParaRPr>
          </a:p>
          <a:p>
            <a:pPr>
              <a:lnSpc>
                <a:spcPct val="90000"/>
              </a:lnSpc>
              <a:spcBef>
                <a:spcPct val="0"/>
              </a:spcBef>
              <a:buFontTx/>
              <a:buNone/>
            </a:pPr>
            <a:r>
              <a:rPr lang="en-US" altLang="zh-CN">
                <a:ea typeface="宋体" panose="02010600030101010101" pitchFamily="2" charset="-122"/>
              </a:rPr>
              <a:t>E</a:t>
            </a:r>
            <a:r>
              <a:rPr lang="en-US" altLang="zh-CN" baseline="-25000">
                <a:ea typeface="宋体" panose="02010600030101010101" pitchFamily="2" charset="-122"/>
              </a:rPr>
              <a:t>4</a:t>
            </a:r>
            <a:r>
              <a:rPr lang="en-US" altLang="zh-CN">
                <a:ea typeface="宋体" panose="02010600030101010101" pitchFamily="2" charset="-122"/>
              </a:rPr>
              <a:t>oE</a:t>
            </a:r>
            <a:r>
              <a:rPr lang="en-US" altLang="zh-CN" baseline="-25000">
                <a:ea typeface="宋体" panose="02010600030101010101" pitchFamily="2" charset="-122"/>
              </a:rPr>
              <a:t>1 </a:t>
            </a:r>
            <a:r>
              <a:rPr lang="en-US" altLang="zh-CN">
                <a:ea typeface="宋体" panose="02010600030101010101" pitchFamily="2" charset="-122"/>
              </a:rPr>
              <a:t>(C</a:t>
            </a:r>
            <a:r>
              <a:rPr lang="en-US" altLang="zh-CN" baseline="-25000">
                <a:ea typeface="宋体" panose="02010600030101010101" pitchFamily="2" charset="-122"/>
              </a:rPr>
              <a:t>1</a:t>
            </a:r>
            <a:r>
              <a:rPr lang="en-US" altLang="zh-CN">
                <a:ea typeface="宋体" panose="02010600030101010101" pitchFamily="2" charset="-122"/>
              </a:rPr>
              <a:t>) = E</a:t>
            </a:r>
            <a:r>
              <a:rPr lang="en-US" altLang="zh-CN" baseline="-25000">
                <a:ea typeface="宋体" panose="02010600030101010101" pitchFamily="2" charset="-122"/>
              </a:rPr>
              <a:t>4 </a:t>
            </a:r>
            <a:r>
              <a:rPr lang="en-US" altLang="zh-CN">
                <a:ea typeface="宋体" panose="02010600030101010101" pitchFamily="2" charset="-122"/>
              </a:rPr>
              <a:t>(P</a:t>
            </a:r>
            <a:r>
              <a:rPr lang="en-US" altLang="zh-CN" baseline="-25000">
                <a:ea typeface="宋体" panose="02010600030101010101" pitchFamily="2" charset="-122"/>
              </a:rPr>
              <a:t>1</a:t>
            </a:r>
            <a:r>
              <a:rPr lang="en-US" altLang="zh-CN">
                <a:ea typeface="宋体" panose="02010600030101010101" pitchFamily="2" charset="-122"/>
              </a:rPr>
              <a:t>) = C</a:t>
            </a:r>
            <a:r>
              <a:rPr lang="en-US" altLang="zh-CN" baseline="-25000">
                <a:ea typeface="宋体" panose="02010600030101010101" pitchFamily="2" charset="-122"/>
              </a:rPr>
              <a:t>4</a:t>
            </a:r>
            <a:endParaRPr lang="en-US" altLang="zh-CN">
              <a:ea typeface="宋体" panose="02010600030101010101" pitchFamily="2" charset="-122"/>
            </a:endParaRPr>
          </a:p>
          <a:p>
            <a:pPr>
              <a:lnSpc>
                <a:spcPct val="90000"/>
              </a:lnSpc>
              <a:spcBef>
                <a:spcPct val="0"/>
              </a:spcBef>
              <a:buFontTx/>
              <a:buNone/>
            </a:pPr>
            <a:r>
              <a:rPr lang="en-US" altLang="zh-CN">
                <a:ea typeface="宋体" panose="02010600030101010101" pitchFamily="2" charset="-122"/>
              </a:rPr>
              <a:t>E</a:t>
            </a:r>
            <a:r>
              <a:rPr lang="en-US" altLang="zh-CN" baseline="-25000">
                <a:ea typeface="宋体" panose="02010600030101010101" pitchFamily="2" charset="-122"/>
              </a:rPr>
              <a:t>4</a:t>
            </a:r>
            <a:r>
              <a:rPr lang="en-US" altLang="zh-CN">
                <a:ea typeface="宋体" panose="02010600030101010101" pitchFamily="2" charset="-122"/>
              </a:rPr>
              <a:t>oE</a:t>
            </a:r>
            <a:r>
              <a:rPr lang="en-US" altLang="zh-CN" baseline="-25000">
                <a:ea typeface="宋体" panose="02010600030101010101" pitchFamily="2" charset="-122"/>
              </a:rPr>
              <a:t>1</a:t>
            </a:r>
            <a:r>
              <a:rPr lang="en-US" altLang="zh-CN">
                <a:ea typeface="宋体" panose="02010600030101010101" pitchFamily="2" charset="-122"/>
              </a:rPr>
              <a:t> = </a:t>
            </a:r>
            <a:r>
              <a:rPr lang="en-US" altLang="zh-CN" sz="2400">
                <a:ea typeface="宋体" panose="02010600030101010101" pitchFamily="2" charset="-122"/>
              </a:rPr>
              <a:t>B</a:t>
            </a:r>
            <a:r>
              <a:rPr lang="en-US" altLang="zh-CN" sz="2400" baseline="30000">
                <a:ea typeface="宋体" panose="02010600030101010101" pitchFamily="2" charset="-122"/>
              </a:rPr>
              <a:t>-1</a:t>
            </a:r>
            <a:r>
              <a:rPr lang="en-US" altLang="zh-CN" sz="2400">
                <a:ea typeface="宋体" panose="02010600030101010101" pitchFamily="2" charset="-122"/>
              </a:rPr>
              <a:t>L</a:t>
            </a:r>
            <a:r>
              <a:rPr lang="en-US" altLang="zh-CN" sz="2400" baseline="-25000">
                <a:ea typeface="宋体" panose="02010600030101010101" pitchFamily="2" charset="-122"/>
              </a:rPr>
              <a:t>1</a:t>
            </a:r>
            <a:r>
              <a:rPr lang="en-US" altLang="zh-CN" sz="2400" baseline="30000">
                <a:ea typeface="宋体" panose="02010600030101010101" pitchFamily="2" charset="-122"/>
              </a:rPr>
              <a:t>-1</a:t>
            </a:r>
            <a:r>
              <a:rPr lang="en-US" altLang="zh-CN" sz="2400">
                <a:ea typeface="宋体" panose="02010600030101010101" pitchFamily="2" charset="-122"/>
              </a:rPr>
              <a:t>M</a:t>
            </a:r>
            <a:r>
              <a:rPr lang="en-US" altLang="zh-CN" sz="2400" baseline="30000">
                <a:ea typeface="宋体" panose="02010600030101010101" pitchFamily="2" charset="-122"/>
              </a:rPr>
              <a:t>-1</a:t>
            </a:r>
            <a:r>
              <a:rPr lang="en-US" altLang="zh-CN" sz="2400">
                <a:ea typeface="宋体" panose="02010600030101010101" pitchFamily="2" charset="-122"/>
              </a:rPr>
              <a:t>N</a:t>
            </a:r>
            <a:r>
              <a:rPr lang="en-US" altLang="zh-CN" sz="2400" baseline="30000">
                <a:ea typeface="宋体" panose="02010600030101010101" pitchFamily="2" charset="-122"/>
              </a:rPr>
              <a:t>-1</a:t>
            </a:r>
            <a:r>
              <a:rPr lang="en-US" altLang="zh-CN" sz="2400">
                <a:ea typeface="宋体" panose="02010600030101010101" pitchFamily="2" charset="-122"/>
              </a:rPr>
              <a:t>RNML</a:t>
            </a:r>
            <a:r>
              <a:rPr lang="en-US" altLang="zh-CN" sz="2400" baseline="-25000">
                <a:ea typeface="宋体" panose="02010600030101010101" pitchFamily="2" charset="-122"/>
              </a:rPr>
              <a:t>1</a:t>
            </a:r>
            <a:r>
              <a:rPr lang="en-US" altLang="zh-CN" sz="2400">
                <a:ea typeface="宋体" panose="02010600030101010101" pitchFamily="2" charset="-122"/>
              </a:rPr>
              <a:t>B B</a:t>
            </a:r>
            <a:r>
              <a:rPr lang="en-US" altLang="zh-CN" sz="2400" baseline="30000">
                <a:ea typeface="宋体" panose="02010600030101010101" pitchFamily="2" charset="-122"/>
              </a:rPr>
              <a:t>-1</a:t>
            </a:r>
            <a:r>
              <a:rPr lang="en-US" altLang="zh-CN" sz="2400">
                <a:ea typeface="宋体" panose="02010600030101010101" pitchFamily="2" charset="-122"/>
              </a:rPr>
              <a:t>L</a:t>
            </a:r>
            <a:r>
              <a:rPr lang="en-US" altLang="zh-CN" sz="2400" baseline="-25000">
                <a:ea typeface="宋体" panose="02010600030101010101" pitchFamily="2" charset="-122"/>
              </a:rPr>
              <a:t>4</a:t>
            </a:r>
            <a:r>
              <a:rPr lang="en-US" altLang="zh-CN" sz="2400" baseline="30000">
                <a:ea typeface="宋体" panose="02010600030101010101" pitchFamily="2" charset="-122"/>
              </a:rPr>
              <a:t>-1</a:t>
            </a:r>
            <a:r>
              <a:rPr lang="en-US" altLang="zh-CN" sz="2400">
                <a:ea typeface="宋体" panose="02010600030101010101" pitchFamily="2" charset="-122"/>
              </a:rPr>
              <a:t>M</a:t>
            </a:r>
            <a:r>
              <a:rPr lang="en-US" altLang="zh-CN" sz="2400" baseline="30000">
                <a:ea typeface="宋体" panose="02010600030101010101" pitchFamily="2" charset="-122"/>
              </a:rPr>
              <a:t>-1</a:t>
            </a:r>
            <a:r>
              <a:rPr lang="en-US" altLang="zh-CN" sz="2400">
                <a:ea typeface="宋体" panose="02010600030101010101" pitchFamily="2" charset="-122"/>
              </a:rPr>
              <a:t>N</a:t>
            </a:r>
            <a:r>
              <a:rPr lang="en-US" altLang="zh-CN" sz="2400" baseline="30000">
                <a:ea typeface="宋体" panose="02010600030101010101" pitchFamily="2" charset="-122"/>
              </a:rPr>
              <a:t>-1</a:t>
            </a:r>
            <a:r>
              <a:rPr lang="en-US" altLang="zh-CN" sz="2400">
                <a:ea typeface="宋体" panose="02010600030101010101" pitchFamily="2" charset="-122"/>
              </a:rPr>
              <a:t>RNML</a:t>
            </a:r>
            <a:r>
              <a:rPr lang="en-US" altLang="zh-CN" sz="2400" baseline="-25000">
                <a:ea typeface="宋体" panose="02010600030101010101" pitchFamily="2" charset="-122"/>
              </a:rPr>
              <a:t>4</a:t>
            </a:r>
            <a:r>
              <a:rPr lang="en-US" altLang="zh-CN" sz="2400">
                <a:ea typeface="宋体" panose="02010600030101010101" pitchFamily="2" charset="-122"/>
              </a:rPr>
              <a:t>B</a:t>
            </a:r>
          </a:p>
          <a:p>
            <a:pPr>
              <a:lnSpc>
                <a:spcPct val="90000"/>
              </a:lnSpc>
              <a:spcBef>
                <a:spcPct val="0"/>
              </a:spcBef>
              <a:buFontTx/>
              <a:buNone/>
            </a:pPr>
            <a:r>
              <a:rPr lang="en-US" altLang="zh-CN" sz="2400">
                <a:ea typeface="宋体" panose="02010600030101010101" pitchFamily="2" charset="-122"/>
              </a:rPr>
              <a:t>           = B</a:t>
            </a:r>
            <a:r>
              <a:rPr lang="en-US" altLang="zh-CN" sz="2400" baseline="30000">
                <a:ea typeface="宋体" panose="02010600030101010101" pitchFamily="2" charset="-122"/>
              </a:rPr>
              <a:t>-1</a:t>
            </a:r>
            <a:r>
              <a:rPr lang="en-US" altLang="zh-CN" sz="2400">
                <a:ea typeface="宋体" panose="02010600030101010101" pitchFamily="2" charset="-122"/>
              </a:rPr>
              <a:t>L</a:t>
            </a:r>
            <a:r>
              <a:rPr lang="en-US" altLang="zh-CN" sz="2400" baseline="-25000">
                <a:ea typeface="宋体" panose="02010600030101010101" pitchFamily="2" charset="-122"/>
              </a:rPr>
              <a:t>1</a:t>
            </a:r>
            <a:r>
              <a:rPr lang="en-US" altLang="zh-CN" sz="2400" baseline="30000">
                <a:ea typeface="宋体" panose="02010600030101010101" pitchFamily="2" charset="-122"/>
              </a:rPr>
              <a:t>-1</a:t>
            </a:r>
            <a:r>
              <a:rPr lang="en-US" altLang="zh-CN" sz="2400">
                <a:ea typeface="宋体" panose="02010600030101010101" pitchFamily="2" charset="-122"/>
              </a:rPr>
              <a:t>M</a:t>
            </a:r>
            <a:r>
              <a:rPr lang="en-US" altLang="zh-CN" sz="2400" baseline="30000">
                <a:ea typeface="宋体" panose="02010600030101010101" pitchFamily="2" charset="-122"/>
              </a:rPr>
              <a:t>-1</a:t>
            </a:r>
            <a:r>
              <a:rPr lang="en-US" altLang="zh-CN" sz="2400">
                <a:ea typeface="宋体" panose="02010600030101010101" pitchFamily="2" charset="-122"/>
              </a:rPr>
              <a:t>N</a:t>
            </a:r>
            <a:r>
              <a:rPr lang="en-US" altLang="zh-CN" sz="2400" baseline="30000">
                <a:ea typeface="宋体" panose="02010600030101010101" pitchFamily="2" charset="-122"/>
              </a:rPr>
              <a:t>-1</a:t>
            </a:r>
            <a:r>
              <a:rPr lang="en-US" altLang="zh-CN" sz="2400">
                <a:ea typeface="宋体" panose="02010600030101010101" pitchFamily="2" charset="-122"/>
              </a:rPr>
              <a:t>RNML</a:t>
            </a:r>
            <a:r>
              <a:rPr lang="en-US" altLang="zh-CN" sz="2400" baseline="-25000">
                <a:ea typeface="宋体" panose="02010600030101010101" pitchFamily="2" charset="-122"/>
              </a:rPr>
              <a:t>1</a:t>
            </a:r>
            <a:r>
              <a:rPr lang="en-US" altLang="zh-CN" sz="2400">
                <a:ea typeface="宋体" panose="02010600030101010101" pitchFamily="2" charset="-122"/>
              </a:rPr>
              <a:t>L</a:t>
            </a:r>
            <a:r>
              <a:rPr lang="en-US" altLang="zh-CN" sz="2400" baseline="-25000">
                <a:ea typeface="宋体" panose="02010600030101010101" pitchFamily="2" charset="-122"/>
              </a:rPr>
              <a:t>4</a:t>
            </a:r>
            <a:r>
              <a:rPr lang="en-US" altLang="zh-CN" sz="2400" baseline="30000">
                <a:ea typeface="宋体" panose="02010600030101010101" pitchFamily="2" charset="-122"/>
              </a:rPr>
              <a:t>-1</a:t>
            </a:r>
            <a:r>
              <a:rPr lang="en-US" altLang="zh-CN" sz="2400">
                <a:ea typeface="宋体" panose="02010600030101010101" pitchFamily="2" charset="-122"/>
              </a:rPr>
              <a:t>M</a:t>
            </a:r>
            <a:r>
              <a:rPr lang="en-US" altLang="zh-CN" sz="2400" baseline="30000">
                <a:ea typeface="宋体" panose="02010600030101010101" pitchFamily="2" charset="-122"/>
              </a:rPr>
              <a:t>-1</a:t>
            </a:r>
            <a:r>
              <a:rPr lang="en-US" altLang="zh-CN" sz="2400">
                <a:ea typeface="宋体" panose="02010600030101010101" pitchFamily="2" charset="-122"/>
              </a:rPr>
              <a:t>N</a:t>
            </a:r>
            <a:r>
              <a:rPr lang="en-US" altLang="zh-CN" sz="2400" baseline="30000">
                <a:ea typeface="宋体" panose="02010600030101010101" pitchFamily="2" charset="-122"/>
              </a:rPr>
              <a:t>-1</a:t>
            </a:r>
            <a:r>
              <a:rPr lang="en-US" altLang="zh-CN" sz="2400">
                <a:ea typeface="宋体" panose="02010600030101010101" pitchFamily="2" charset="-122"/>
              </a:rPr>
              <a:t>RNML</a:t>
            </a:r>
            <a:r>
              <a:rPr lang="en-US" altLang="zh-CN" sz="2400" baseline="-25000">
                <a:ea typeface="宋体" panose="02010600030101010101" pitchFamily="2" charset="-122"/>
              </a:rPr>
              <a:t>4</a:t>
            </a:r>
            <a:r>
              <a:rPr lang="en-US" altLang="zh-CN" sz="2400">
                <a:ea typeface="宋体" panose="02010600030101010101" pitchFamily="2" charset="-122"/>
              </a:rPr>
              <a:t>B</a:t>
            </a:r>
          </a:p>
          <a:p>
            <a:pPr>
              <a:lnSpc>
                <a:spcPct val="90000"/>
              </a:lnSpc>
              <a:spcBef>
                <a:spcPct val="0"/>
              </a:spcBef>
              <a:buFontTx/>
              <a:buNone/>
            </a:pPr>
            <a:endParaRPr lang="en-US" altLang="zh-CN" sz="2400" baseline="-25000">
              <a:ea typeface="宋体" panose="02010600030101010101" pitchFamily="2" charset="-122"/>
            </a:endParaRPr>
          </a:p>
        </p:txBody>
      </p:sp>
      <p:sp>
        <p:nvSpPr>
          <p:cNvPr id="614404" name="Rectangle 4"/>
          <p:cNvSpPr>
            <a:spLocks noChangeArrowheads="1"/>
          </p:cNvSpPr>
          <p:nvPr/>
        </p:nvSpPr>
        <p:spPr bwMode="auto">
          <a:xfrm>
            <a:off x="6149975" y="5208588"/>
            <a:ext cx="768350" cy="404812"/>
          </a:xfrm>
          <a:prstGeom prst="rect">
            <a:avLst/>
          </a:prstGeom>
          <a:noFill/>
          <a:ln w="34925">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105</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06465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4404"/>
                                        </p:tgtEl>
                                        <p:attrNameLst>
                                          <p:attrName>style.visibility</p:attrName>
                                        </p:attrNameLst>
                                      </p:cBhvr>
                                      <p:to>
                                        <p:strVal val="visible"/>
                                      </p:to>
                                    </p:set>
                                    <p:animEffect transition="in" filter="dissolve">
                                      <p:cBhvr>
                                        <p:cTn id="7" dur="500"/>
                                        <p:tgtEl>
                                          <p:spTgt spid="614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a:xfrm>
            <a:off x="2209800" y="152400"/>
            <a:ext cx="7772400" cy="1143000"/>
          </a:xfrm>
        </p:spPr>
        <p:txBody>
          <a:bodyPr/>
          <a:lstStyle/>
          <a:p>
            <a:r>
              <a:rPr lang="en-US" altLang="zh-CN">
                <a:ea typeface="宋体" panose="02010600030101010101" pitchFamily="2" charset="-122"/>
              </a:rPr>
              <a:t>Letter Permutations</a:t>
            </a:r>
          </a:p>
        </p:txBody>
      </p:sp>
      <p:sp>
        <p:nvSpPr>
          <p:cNvPr id="615427" name="Rectangle 3"/>
          <p:cNvSpPr>
            <a:spLocks noGrp="1" noChangeArrowheads="1"/>
          </p:cNvSpPr>
          <p:nvPr>
            <p:ph type="body" idx="1"/>
          </p:nvPr>
        </p:nvSpPr>
        <p:spPr>
          <a:xfrm>
            <a:off x="1609726" y="1168400"/>
            <a:ext cx="9058275" cy="4927600"/>
          </a:xfrm>
        </p:spPr>
        <p:txBody>
          <a:bodyPr>
            <a:normAutofit lnSpcReduction="10000"/>
          </a:bodyPr>
          <a:lstStyle/>
          <a:p>
            <a:pPr>
              <a:lnSpc>
                <a:spcPct val="90000"/>
              </a:lnSpc>
              <a:buFontTx/>
              <a:buNone/>
            </a:pPr>
            <a:r>
              <a:rPr lang="en-US" altLang="zh-CN">
                <a:ea typeface="宋体" panose="02010600030101010101" pitchFamily="2" charset="-122"/>
              </a:rPr>
              <a:t>Symmetry of Enigma:</a:t>
            </a:r>
          </a:p>
          <a:p>
            <a:pPr>
              <a:lnSpc>
                <a:spcPct val="90000"/>
              </a:lnSpc>
              <a:buFontTx/>
              <a:buNone/>
            </a:pPr>
            <a:r>
              <a:rPr lang="en-US" altLang="zh-CN">
                <a:ea typeface="宋体" panose="02010600030101010101" pitchFamily="2" charset="-122"/>
              </a:rPr>
              <a:t>	if </a:t>
            </a:r>
            <a:r>
              <a:rPr lang="en-US" altLang="zh-CN">
                <a:latin typeface="Times New Roman" panose="02020603050405020304" pitchFamily="18" charset="0"/>
                <a:ea typeface="宋体" panose="02010600030101010101" pitchFamily="2" charset="-122"/>
              </a:rPr>
              <a:t>E</a:t>
            </a:r>
            <a:r>
              <a:rPr lang="en-US" altLang="zh-CN" baseline="-25000">
                <a:latin typeface="Times New Roman" panose="02020603050405020304" pitchFamily="18" charset="0"/>
                <a:ea typeface="宋体" panose="02010600030101010101" pitchFamily="2" charset="-122"/>
              </a:rPr>
              <a:t>pos </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x</a:t>
            </a:r>
            <a:r>
              <a:rPr lang="en-US" altLang="zh-CN">
                <a:latin typeface="Times New Roman" panose="02020603050405020304" pitchFamily="18" charset="0"/>
                <a:ea typeface="宋体" panose="02010600030101010101" pitchFamily="2" charset="-122"/>
              </a:rPr>
              <a:t>) = </a:t>
            </a:r>
            <a:r>
              <a:rPr lang="en-US" altLang="zh-CN" i="1">
                <a:latin typeface="Times New Roman" panose="02020603050405020304" pitchFamily="18" charset="0"/>
                <a:ea typeface="宋体" panose="02010600030101010101" pitchFamily="2" charset="-122"/>
              </a:rPr>
              <a:t>y</a:t>
            </a:r>
            <a:r>
              <a:rPr lang="en-US" altLang="zh-CN">
                <a:ea typeface="宋体" panose="02010600030101010101" pitchFamily="2" charset="-122"/>
              </a:rPr>
              <a:t> we know </a:t>
            </a:r>
            <a:r>
              <a:rPr lang="en-US" altLang="zh-CN">
                <a:latin typeface="Times New Roman" panose="02020603050405020304" pitchFamily="18" charset="0"/>
                <a:ea typeface="宋体" panose="02010600030101010101" pitchFamily="2" charset="-122"/>
              </a:rPr>
              <a:t>E</a:t>
            </a:r>
            <a:r>
              <a:rPr lang="en-US" altLang="zh-CN" baseline="-25000">
                <a:latin typeface="Times New Roman" panose="02020603050405020304" pitchFamily="18" charset="0"/>
                <a:ea typeface="宋体" panose="02010600030101010101" pitchFamily="2" charset="-122"/>
              </a:rPr>
              <a:t>pos </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y</a:t>
            </a:r>
            <a:r>
              <a:rPr lang="en-US" altLang="zh-CN">
                <a:latin typeface="Times New Roman" panose="02020603050405020304" pitchFamily="18" charset="0"/>
                <a:ea typeface="宋体" panose="02010600030101010101" pitchFamily="2" charset="-122"/>
              </a:rPr>
              <a:t>) = </a:t>
            </a:r>
            <a:r>
              <a:rPr lang="en-US" altLang="zh-CN" i="1">
                <a:latin typeface="Times New Roman" panose="02020603050405020304" pitchFamily="18" charset="0"/>
                <a:ea typeface="宋体" panose="02010600030101010101" pitchFamily="2" charset="-122"/>
              </a:rPr>
              <a:t>x</a:t>
            </a:r>
            <a:endParaRPr lang="en-US" altLang="zh-CN">
              <a:latin typeface="Times New Roman" panose="02020603050405020304" pitchFamily="18" charset="0"/>
              <a:ea typeface="宋体" panose="02010600030101010101" pitchFamily="2" charset="-122"/>
            </a:endParaRPr>
          </a:p>
          <a:p>
            <a:pPr>
              <a:lnSpc>
                <a:spcPct val="90000"/>
              </a:lnSpc>
              <a:buFontTx/>
              <a:buNone/>
            </a:pPr>
            <a:r>
              <a:rPr lang="en-US" altLang="zh-CN">
                <a:ea typeface="宋体" panose="02010600030101010101" pitchFamily="2" charset="-122"/>
              </a:rPr>
              <a:t>Given message openings</a:t>
            </a:r>
          </a:p>
          <a:p>
            <a:pPr>
              <a:lnSpc>
                <a:spcPct val="90000"/>
              </a:lnSpc>
              <a:buFontTx/>
              <a:buNone/>
            </a:pPr>
            <a:r>
              <a:rPr lang="en-US" altLang="zh-CN">
                <a:latin typeface="Courier New" panose="02070309020205020404" pitchFamily="49" charset="0"/>
                <a:ea typeface="宋体" panose="02010600030101010101" pitchFamily="2" charset="-122"/>
              </a:rPr>
              <a:t>	</a:t>
            </a:r>
            <a:r>
              <a:rPr lang="en-US" altLang="zh-CN" b="1">
                <a:latin typeface="Courier New" panose="02070309020205020404" pitchFamily="49" charset="0"/>
                <a:ea typeface="宋体" panose="02010600030101010101" pitchFamily="2" charset="-122"/>
              </a:rPr>
              <a:t>D</a:t>
            </a:r>
            <a:r>
              <a:rPr lang="en-US" altLang="zh-CN">
                <a:latin typeface="Courier New" panose="02070309020205020404" pitchFamily="49" charset="0"/>
                <a:ea typeface="宋体" panose="02010600030101010101" pitchFamily="2" charset="-122"/>
              </a:rPr>
              <a:t>MQ </a:t>
            </a:r>
            <a:r>
              <a:rPr lang="en-US" altLang="zh-CN" b="1">
                <a:latin typeface="Courier New" panose="02070309020205020404" pitchFamily="49" charset="0"/>
                <a:ea typeface="宋体" panose="02010600030101010101" pitchFamily="2" charset="-122"/>
              </a:rPr>
              <a:t>V</a:t>
            </a:r>
            <a:r>
              <a:rPr lang="en-US" altLang="zh-CN">
                <a:latin typeface="Courier New" panose="02070309020205020404" pitchFamily="49" charset="0"/>
                <a:ea typeface="宋体" panose="02010600030101010101" pitchFamily="2" charset="-122"/>
              </a:rPr>
              <a:t>BM	</a:t>
            </a:r>
            <a:r>
              <a:rPr lang="en-US" altLang="zh-CN">
                <a:ea typeface="宋体" panose="02010600030101010101" pitchFamily="2" charset="-122"/>
              </a:rPr>
              <a:t>E</a:t>
            </a:r>
            <a:r>
              <a:rPr lang="en-US" altLang="zh-CN" baseline="-25000">
                <a:ea typeface="宋体" panose="02010600030101010101" pitchFamily="2" charset="-122"/>
              </a:rPr>
              <a:t>1</a:t>
            </a:r>
            <a:r>
              <a:rPr lang="en-US" altLang="zh-CN">
                <a:ea typeface="宋体" panose="02010600030101010101" pitchFamily="2" charset="-122"/>
              </a:rPr>
              <a:t>(</a:t>
            </a:r>
            <a:r>
              <a:rPr lang="en-US" altLang="zh-CN" i="1">
                <a:ea typeface="宋体" panose="02010600030101010101" pitchFamily="2" charset="-122"/>
              </a:rPr>
              <a:t>m</a:t>
            </a:r>
            <a:r>
              <a:rPr lang="en-US" altLang="zh-CN" baseline="-25000">
                <a:ea typeface="宋体" panose="02010600030101010101" pitchFamily="2" charset="-122"/>
              </a:rPr>
              <a:t>1</a:t>
            </a:r>
            <a:r>
              <a:rPr lang="en-US" altLang="zh-CN">
                <a:ea typeface="宋体" panose="02010600030101010101" pitchFamily="2" charset="-122"/>
              </a:rPr>
              <a:t>) = D  E</a:t>
            </a:r>
            <a:r>
              <a:rPr lang="en-US" altLang="zh-CN" baseline="-25000">
                <a:ea typeface="宋体" panose="02010600030101010101" pitchFamily="2" charset="-122"/>
              </a:rPr>
              <a:t>4</a:t>
            </a:r>
            <a:r>
              <a:rPr lang="en-US" altLang="zh-CN">
                <a:ea typeface="宋体" panose="02010600030101010101" pitchFamily="2" charset="-122"/>
              </a:rPr>
              <a:t>(</a:t>
            </a:r>
            <a:r>
              <a:rPr lang="en-US" altLang="zh-CN" i="1">
                <a:ea typeface="宋体" panose="02010600030101010101" pitchFamily="2" charset="-122"/>
              </a:rPr>
              <a:t>m</a:t>
            </a:r>
            <a:r>
              <a:rPr lang="en-US" altLang="zh-CN" baseline="-25000">
                <a:ea typeface="宋体" panose="02010600030101010101" pitchFamily="2" charset="-122"/>
              </a:rPr>
              <a:t>1</a:t>
            </a:r>
            <a:r>
              <a:rPr lang="en-US" altLang="zh-CN">
                <a:ea typeface="宋体" panose="02010600030101010101" pitchFamily="2" charset="-122"/>
              </a:rPr>
              <a:t>) = V</a:t>
            </a:r>
            <a:r>
              <a:rPr lang="en-US" altLang="zh-CN">
                <a:latin typeface="Courier New" panose="02070309020205020404" pitchFamily="49" charset="0"/>
                <a:ea typeface="宋体" panose="02010600030101010101" pitchFamily="2" charset="-122"/>
              </a:rPr>
              <a:t>	 </a:t>
            </a:r>
            <a:r>
              <a:rPr lang="en-US" altLang="zh-CN">
                <a:ea typeface="宋体" panose="02010600030101010101" pitchFamily="2" charset="-122"/>
              </a:rPr>
              <a:t>E</a:t>
            </a:r>
            <a:r>
              <a:rPr lang="en-US" altLang="zh-CN" baseline="-25000">
                <a:ea typeface="宋体" panose="02010600030101010101" pitchFamily="2" charset="-122"/>
              </a:rPr>
              <a:t>1</a:t>
            </a:r>
            <a:r>
              <a:rPr lang="en-US" altLang="zh-CN">
                <a:ea typeface="宋体" panose="02010600030101010101" pitchFamily="2" charset="-122"/>
              </a:rPr>
              <a:t>oE</a:t>
            </a:r>
            <a:r>
              <a:rPr lang="en-US" altLang="zh-CN" baseline="-25000">
                <a:ea typeface="宋体" panose="02010600030101010101" pitchFamily="2" charset="-122"/>
              </a:rPr>
              <a:t>4</a:t>
            </a:r>
            <a:r>
              <a:rPr lang="en-US" altLang="zh-CN">
                <a:ea typeface="宋体" panose="02010600030101010101" pitchFamily="2" charset="-122"/>
              </a:rPr>
              <a:t>(D) = V</a:t>
            </a:r>
            <a:endParaRPr lang="en-US" altLang="zh-CN">
              <a:latin typeface="Courier New" panose="02070309020205020404" pitchFamily="49" charset="0"/>
              <a:ea typeface="宋体" panose="02010600030101010101" pitchFamily="2" charset="-122"/>
            </a:endParaRPr>
          </a:p>
          <a:p>
            <a:pPr>
              <a:lnSpc>
                <a:spcPct val="90000"/>
              </a:lnSpc>
              <a:buFontTx/>
              <a:buNone/>
            </a:pPr>
            <a:r>
              <a:rPr lang="en-US" altLang="zh-CN">
                <a:latin typeface="Courier New" panose="02070309020205020404" pitchFamily="49" charset="0"/>
                <a:ea typeface="宋体" panose="02010600030101010101" pitchFamily="2" charset="-122"/>
              </a:rPr>
              <a:t>	</a:t>
            </a:r>
            <a:r>
              <a:rPr lang="en-US" altLang="zh-CN" b="1">
                <a:latin typeface="Courier New" panose="02070309020205020404" pitchFamily="49" charset="0"/>
                <a:ea typeface="宋体" panose="02010600030101010101" pitchFamily="2" charset="-122"/>
              </a:rPr>
              <a:t>V</a:t>
            </a:r>
            <a:r>
              <a:rPr lang="en-US" altLang="zh-CN">
                <a:latin typeface="Courier New" panose="02070309020205020404" pitchFamily="49" charset="0"/>
                <a:ea typeface="宋体" panose="02010600030101010101" pitchFamily="2" charset="-122"/>
              </a:rPr>
              <a:t>ON </a:t>
            </a:r>
            <a:r>
              <a:rPr lang="en-US" altLang="zh-CN" b="1">
                <a:latin typeface="Courier New" panose="02070309020205020404" pitchFamily="49" charset="0"/>
                <a:ea typeface="宋体" panose="02010600030101010101" pitchFamily="2" charset="-122"/>
              </a:rPr>
              <a:t>P</a:t>
            </a:r>
            <a:r>
              <a:rPr lang="en-US" altLang="zh-CN">
                <a:latin typeface="Courier New" panose="02070309020205020404" pitchFamily="49" charset="0"/>
                <a:ea typeface="宋体" panose="02010600030101010101" pitchFamily="2" charset="-122"/>
              </a:rPr>
              <a:t>UY	=&gt; </a:t>
            </a:r>
            <a:r>
              <a:rPr lang="en-US" altLang="zh-CN">
                <a:ea typeface="宋体" panose="02010600030101010101" pitchFamily="2" charset="-122"/>
              </a:rPr>
              <a:t>E</a:t>
            </a:r>
            <a:r>
              <a:rPr lang="en-US" altLang="zh-CN" baseline="-25000">
                <a:ea typeface="宋体" panose="02010600030101010101" pitchFamily="2" charset="-122"/>
              </a:rPr>
              <a:t>1</a:t>
            </a:r>
            <a:r>
              <a:rPr lang="en-US" altLang="zh-CN">
                <a:ea typeface="宋体" panose="02010600030101010101" pitchFamily="2" charset="-122"/>
              </a:rPr>
              <a:t>(D) = </a:t>
            </a:r>
            <a:r>
              <a:rPr lang="en-US" altLang="zh-CN" i="1">
                <a:ea typeface="宋体" panose="02010600030101010101" pitchFamily="2" charset="-122"/>
              </a:rPr>
              <a:t>m</a:t>
            </a:r>
            <a:r>
              <a:rPr lang="en-US" altLang="zh-CN" baseline="-25000">
                <a:ea typeface="宋体" panose="02010600030101010101" pitchFamily="2" charset="-122"/>
              </a:rPr>
              <a:t>1</a:t>
            </a:r>
            <a:r>
              <a:rPr lang="en-US" altLang="zh-CN" i="1" baseline="-25000">
                <a:ea typeface="宋体" panose="02010600030101010101" pitchFamily="2" charset="-122"/>
              </a:rPr>
              <a:t>	</a:t>
            </a:r>
          </a:p>
          <a:p>
            <a:pPr>
              <a:lnSpc>
                <a:spcPct val="90000"/>
              </a:lnSpc>
              <a:buFontTx/>
              <a:buNone/>
            </a:pPr>
            <a:r>
              <a:rPr lang="en-US" altLang="zh-CN">
                <a:latin typeface="Courier New" panose="02070309020205020404" pitchFamily="49" charset="0"/>
                <a:ea typeface="宋体" panose="02010600030101010101" pitchFamily="2" charset="-122"/>
              </a:rPr>
              <a:t>	</a:t>
            </a:r>
            <a:r>
              <a:rPr lang="en-US" altLang="zh-CN" b="1">
                <a:latin typeface="Courier New" panose="02070309020205020404" pitchFamily="49" charset="0"/>
                <a:ea typeface="宋体" panose="02010600030101010101" pitchFamily="2" charset="-122"/>
              </a:rPr>
              <a:t>P</a:t>
            </a:r>
            <a:r>
              <a:rPr lang="en-US" altLang="zh-CN">
                <a:latin typeface="Courier New" panose="02070309020205020404" pitchFamily="49" charset="0"/>
                <a:ea typeface="宋体" panose="02010600030101010101" pitchFamily="2" charset="-122"/>
              </a:rPr>
              <a:t>UC </a:t>
            </a:r>
            <a:r>
              <a:rPr lang="en-US" altLang="zh-CN" b="1">
                <a:latin typeface="Courier New" panose="02070309020205020404" pitchFamily="49" charset="0"/>
                <a:ea typeface="宋体" panose="02010600030101010101" pitchFamily="2" charset="-122"/>
              </a:rPr>
              <a:t>F</a:t>
            </a:r>
            <a:r>
              <a:rPr lang="en-US" altLang="zh-CN">
                <a:latin typeface="Courier New" panose="02070309020205020404" pitchFamily="49" charset="0"/>
                <a:ea typeface="宋体" panose="02010600030101010101" pitchFamily="2" charset="-122"/>
              </a:rPr>
              <a:t>MQ	=&gt; </a:t>
            </a:r>
            <a:r>
              <a:rPr lang="en-US" altLang="zh-CN">
                <a:ea typeface="宋体" panose="02010600030101010101" pitchFamily="2" charset="-122"/>
              </a:rPr>
              <a:t>E</a:t>
            </a:r>
            <a:r>
              <a:rPr lang="en-US" altLang="zh-CN" baseline="-25000">
                <a:ea typeface="宋体" panose="02010600030101010101" pitchFamily="2" charset="-122"/>
              </a:rPr>
              <a:t>4 </a:t>
            </a:r>
            <a:r>
              <a:rPr lang="en-US" altLang="zh-CN">
                <a:ea typeface="宋体" panose="02010600030101010101" pitchFamily="2" charset="-122"/>
              </a:rPr>
              <a:t>(E</a:t>
            </a:r>
            <a:r>
              <a:rPr lang="en-US" altLang="zh-CN" baseline="-25000">
                <a:ea typeface="宋体" panose="02010600030101010101" pitchFamily="2" charset="-122"/>
              </a:rPr>
              <a:t>1 </a:t>
            </a:r>
            <a:r>
              <a:rPr lang="en-US" altLang="zh-CN">
                <a:ea typeface="宋体" panose="02010600030101010101" pitchFamily="2" charset="-122"/>
              </a:rPr>
              <a:t>(D)) = V</a:t>
            </a:r>
            <a:r>
              <a:rPr lang="en-US" altLang="zh-CN">
                <a:latin typeface="Courier New" panose="02070309020205020404" pitchFamily="49" charset="0"/>
                <a:ea typeface="宋体" panose="02010600030101010101" pitchFamily="2" charset="-122"/>
              </a:rPr>
              <a:t> </a:t>
            </a:r>
          </a:p>
          <a:p>
            <a:pPr>
              <a:lnSpc>
                <a:spcPct val="90000"/>
              </a:lnSpc>
              <a:buFontTx/>
              <a:buNone/>
            </a:pPr>
            <a:r>
              <a:rPr lang="en-US" altLang="zh-CN">
                <a:ea typeface="宋体" panose="02010600030101010101" pitchFamily="2" charset="-122"/>
              </a:rPr>
              <a:t>	With enough message openings, we can build complete cycles for each position pair:</a:t>
            </a:r>
          </a:p>
          <a:p>
            <a:pPr>
              <a:lnSpc>
                <a:spcPct val="90000"/>
              </a:lnSpc>
              <a:buFontTx/>
              <a:buNone/>
            </a:pPr>
            <a:r>
              <a:rPr lang="en-US" altLang="zh-CN">
                <a:ea typeface="宋体" panose="02010600030101010101" pitchFamily="2" charset="-122"/>
              </a:rPr>
              <a:t>E</a:t>
            </a:r>
            <a:r>
              <a:rPr lang="en-US" altLang="zh-CN" baseline="-25000">
                <a:ea typeface="宋体" panose="02010600030101010101" pitchFamily="2" charset="-122"/>
              </a:rPr>
              <a:t>1</a:t>
            </a:r>
            <a:r>
              <a:rPr lang="en-US" altLang="zh-CN">
                <a:ea typeface="宋体" panose="02010600030101010101" pitchFamily="2" charset="-122"/>
              </a:rPr>
              <a:t>oE</a:t>
            </a:r>
            <a:r>
              <a:rPr lang="en-US" altLang="zh-CN" baseline="-25000">
                <a:ea typeface="宋体" panose="02010600030101010101" pitchFamily="2" charset="-122"/>
              </a:rPr>
              <a:t>4</a:t>
            </a:r>
            <a:r>
              <a:rPr lang="en-US" altLang="zh-CN">
                <a:ea typeface="宋体" panose="02010600030101010101" pitchFamily="2" charset="-122"/>
              </a:rPr>
              <a:t> = </a:t>
            </a:r>
            <a:r>
              <a:rPr lang="en-US" altLang="zh-CN" sz="2000">
                <a:ea typeface="宋体" panose="02010600030101010101" pitchFamily="2" charset="-122"/>
              </a:rPr>
              <a:t>(DVPFKXGZYO) (EIJMUNQLHT) (BC) (RW) (A) (S)</a:t>
            </a:r>
          </a:p>
          <a:p>
            <a:pPr>
              <a:lnSpc>
                <a:spcPct val="90000"/>
              </a:lnSpc>
              <a:buFontTx/>
              <a:buNone/>
            </a:pPr>
            <a:r>
              <a:rPr lang="en-US" altLang="zh-CN">
                <a:ea typeface="宋体" panose="02010600030101010101" pitchFamily="2" charset="-122"/>
              </a:rPr>
              <a:t>	</a:t>
            </a:r>
            <a:r>
              <a:rPr lang="en-US" altLang="zh-CN" sz="2400">
                <a:ea typeface="宋体" panose="02010600030101010101" pitchFamily="2" charset="-122"/>
              </a:rPr>
              <a:t>Note: Cycles must come in pairs of equal length</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106</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165283974"/>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en-US" altLang="zh-CN">
                <a:ea typeface="宋体" panose="02010600030101010101" pitchFamily="2" charset="-122"/>
              </a:rPr>
              <a:t>Composing Involutions</a:t>
            </a:r>
          </a:p>
        </p:txBody>
      </p:sp>
      <p:sp>
        <p:nvSpPr>
          <p:cNvPr id="616451" name="Rectangle 3"/>
          <p:cNvSpPr>
            <a:spLocks noGrp="1" noChangeArrowheads="1"/>
          </p:cNvSpPr>
          <p:nvPr>
            <p:ph type="body" idx="1"/>
          </p:nvPr>
        </p:nvSpPr>
        <p:spPr>
          <a:xfrm>
            <a:off x="1785938" y="1676400"/>
            <a:ext cx="8196262" cy="4419600"/>
          </a:xfrm>
        </p:spPr>
        <p:txBody>
          <a:bodyPr/>
          <a:lstStyle/>
          <a:p>
            <a:pPr>
              <a:lnSpc>
                <a:spcPct val="90000"/>
              </a:lnSpc>
            </a:pPr>
            <a:r>
              <a:rPr lang="en-US" altLang="zh-CN">
                <a:ea typeface="宋体" panose="02010600030101010101" pitchFamily="2" charset="-122"/>
              </a:rPr>
              <a:t>E</a:t>
            </a:r>
            <a:r>
              <a:rPr lang="en-US" altLang="zh-CN" baseline="-25000">
                <a:ea typeface="宋体" panose="02010600030101010101" pitchFamily="2" charset="-122"/>
              </a:rPr>
              <a:t>1 </a:t>
            </a:r>
            <a:r>
              <a:rPr lang="en-US" altLang="zh-CN">
                <a:ea typeface="宋体" panose="02010600030101010101" pitchFamily="2" charset="-122"/>
              </a:rPr>
              <a:t>and E</a:t>
            </a:r>
            <a:r>
              <a:rPr lang="en-US" altLang="zh-CN" baseline="-25000">
                <a:ea typeface="宋体" panose="02010600030101010101" pitchFamily="2" charset="-122"/>
              </a:rPr>
              <a:t>2 </a:t>
            </a:r>
            <a:r>
              <a:rPr lang="en-US" altLang="zh-CN">
                <a:ea typeface="宋体" panose="02010600030101010101" pitchFamily="2" charset="-122"/>
              </a:rPr>
              <a:t>are involutions (x </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y </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y </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x)</a:t>
            </a:r>
          </a:p>
          <a:p>
            <a:pPr>
              <a:lnSpc>
                <a:spcPct val="90000"/>
              </a:lnSpc>
            </a:pPr>
            <a:r>
              <a:rPr lang="en-US" altLang="zh-CN">
                <a:ea typeface="宋体" panose="02010600030101010101" pitchFamily="2" charset="-122"/>
              </a:rPr>
              <a:t>Without loss of generality, we can write:</a:t>
            </a:r>
          </a:p>
          <a:p>
            <a:pPr>
              <a:lnSpc>
                <a:spcPct val="90000"/>
              </a:lnSpc>
              <a:buFontTx/>
              <a:buNone/>
            </a:pPr>
            <a:r>
              <a:rPr lang="en-US" altLang="zh-CN">
                <a:ea typeface="宋体" panose="02010600030101010101" pitchFamily="2" charset="-122"/>
              </a:rPr>
              <a:t>	E</a:t>
            </a:r>
            <a:r>
              <a:rPr lang="en-US" altLang="zh-CN" baseline="-25000">
                <a:ea typeface="宋体" panose="02010600030101010101" pitchFamily="2" charset="-122"/>
              </a:rPr>
              <a:t>1 </a:t>
            </a:r>
            <a:r>
              <a:rPr lang="en-US" altLang="zh-CN">
                <a:ea typeface="宋体" panose="02010600030101010101" pitchFamily="2" charset="-122"/>
              </a:rPr>
              <a:t>contains (a</a:t>
            </a:r>
            <a:r>
              <a:rPr lang="en-US" altLang="zh-CN" baseline="-25000">
                <a:ea typeface="宋体" panose="02010600030101010101" pitchFamily="2" charset="-122"/>
              </a:rPr>
              <a:t>1</a:t>
            </a:r>
            <a:r>
              <a:rPr lang="en-US" altLang="zh-CN">
                <a:ea typeface="宋体" panose="02010600030101010101" pitchFamily="2" charset="-122"/>
              </a:rPr>
              <a:t>a</a:t>
            </a:r>
            <a:r>
              <a:rPr lang="en-US" altLang="zh-CN" baseline="-25000">
                <a:ea typeface="宋体" panose="02010600030101010101" pitchFamily="2" charset="-122"/>
              </a:rPr>
              <a:t>2</a:t>
            </a:r>
            <a:r>
              <a:rPr lang="en-US" altLang="zh-CN">
                <a:ea typeface="宋体" panose="02010600030101010101" pitchFamily="2" charset="-122"/>
              </a:rPr>
              <a:t>) (a</a:t>
            </a:r>
            <a:r>
              <a:rPr lang="en-US" altLang="zh-CN" baseline="-25000">
                <a:ea typeface="宋体" panose="02010600030101010101" pitchFamily="2" charset="-122"/>
              </a:rPr>
              <a:t>3</a:t>
            </a:r>
            <a:r>
              <a:rPr lang="en-US" altLang="zh-CN">
                <a:ea typeface="宋体" panose="02010600030101010101" pitchFamily="2" charset="-122"/>
              </a:rPr>
              <a:t>a</a:t>
            </a:r>
            <a:r>
              <a:rPr lang="en-US" altLang="zh-CN" baseline="-25000">
                <a:ea typeface="宋体" panose="02010600030101010101" pitchFamily="2" charset="-122"/>
              </a:rPr>
              <a:t>4</a:t>
            </a:r>
            <a:r>
              <a:rPr lang="en-US" altLang="zh-CN">
                <a:ea typeface="宋体" panose="02010600030101010101" pitchFamily="2" charset="-122"/>
              </a:rPr>
              <a:t>) … (a</a:t>
            </a:r>
            <a:r>
              <a:rPr lang="en-US" altLang="zh-CN" baseline="-25000">
                <a:ea typeface="宋体" panose="02010600030101010101" pitchFamily="2" charset="-122"/>
              </a:rPr>
              <a:t>2k-1</a:t>
            </a:r>
            <a:r>
              <a:rPr lang="en-US" altLang="zh-CN">
                <a:ea typeface="宋体" panose="02010600030101010101" pitchFamily="2" charset="-122"/>
              </a:rPr>
              <a:t>a</a:t>
            </a:r>
            <a:r>
              <a:rPr lang="en-US" altLang="zh-CN" baseline="-25000">
                <a:ea typeface="宋体" panose="02010600030101010101" pitchFamily="2" charset="-122"/>
              </a:rPr>
              <a:t>2k</a:t>
            </a:r>
            <a:r>
              <a:rPr lang="en-US" altLang="zh-CN">
                <a:ea typeface="宋体" panose="02010600030101010101" pitchFamily="2" charset="-122"/>
              </a:rPr>
              <a:t>) </a:t>
            </a:r>
          </a:p>
          <a:p>
            <a:pPr>
              <a:lnSpc>
                <a:spcPct val="90000"/>
              </a:lnSpc>
              <a:buFontTx/>
              <a:buNone/>
            </a:pPr>
            <a:r>
              <a:rPr lang="en-US" altLang="zh-CN">
                <a:ea typeface="宋体" panose="02010600030101010101" pitchFamily="2" charset="-122"/>
              </a:rPr>
              <a:t>	E</a:t>
            </a:r>
            <a:r>
              <a:rPr lang="en-US" altLang="zh-CN" baseline="-25000">
                <a:ea typeface="宋体" panose="02010600030101010101" pitchFamily="2" charset="-122"/>
              </a:rPr>
              <a:t>2 </a:t>
            </a:r>
            <a:r>
              <a:rPr lang="en-US" altLang="zh-CN">
                <a:ea typeface="宋体" panose="02010600030101010101" pitchFamily="2" charset="-122"/>
              </a:rPr>
              <a:t>contains (a</a:t>
            </a:r>
            <a:r>
              <a:rPr lang="en-US" altLang="zh-CN" baseline="-25000">
                <a:ea typeface="宋体" panose="02010600030101010101" pitchFamily="2" charset="-122"/>
              </a:rPr>
              <a:t>2</a:t>
            </a:r>
            <a:r>
              <a:rPr lang="en-US" altLang="zh-CN">
                <a:ea typeface="宋体" panose="02010600030101010101" pitchFamily="2" charset="-122"/>
              </a:rPr>
              <a:t>a</a:t>
            </a:r>
            <a:r>
              <a:rPr lang="en-US" altLang="zh-CN" baseline="-25000">
                <a:ea typeface="宋体" panose="02010600030101010101" pitchFamily="2" charset="-122"/>
              </a:rPr>
              <a:t>3</a:t>
            </a:r>
            <a:r>
              <a:rPr lang="en-US" altLang="zh-CN">
                <a:ea typeface="宋体" panose="02010600030101010101" pitchFamily="2" charset="-122"/>
              </a:rPr>
              <a:t>) (a</a:t>
            </a:r>
            <a:r>
              <a:rPr lang="en-US" altLang="zh-CN" baseline="-25000">
                <a:ea typeface="宋体" panose="02010600030101010101" pitchFamily="2" charset="-122"/>
              </a:rPr>
              <a:t>4</a:t>
            </a:r>
            <a:r>
              <a:rPr lang="en-US" altLang="zh-CN">
                <a:ea typeface="宋体" panose="02010600030101010101" pitchFamily="2" charset="-122"/>
              </a:rPr>
              <a:t>a</a:t>
            </a:r>
            <a:r>
              <a:rPr lang="en-US" altLang="zh-CN" baseline="-25000">
                <a:ea typeface="宋体" panose="02010600030101010101" pitchFamily="2" charset="-122"/>
              </a:rPr>
              <a:t>5</a:t>
            </a:r>
            <a:r>
              <a:rPr lang="en-US" altLang="zh-CN">
                <a:ea typeface="宋体" panose="02010600030101010101" pitchFamily="2" charset="-122"/>
              </a:rPr>
              <a:t>) … (a</a:t>
            </a:r>
            <a:r>
              <a:rPr lang="en-US" altLang="zh-CN" baseline="-25000">
                <a:ea typeface="宋体" panose="02010600030101010101" pitchFamily="2" charset="-122"/>
              </a:rPr>
              <a:t>2k</a:t>
            </a:r>
            <a:r>
              <a:rPr lang="en-US" altLang="zh-CN">
                <a:ea typeface="宋体" panose="02010600030101010101" pitchFamily="2" charset="-122"/>
              </a:rPr>
              <a:t>a</a:t>
            </a:r>
            <a:r>
              <a:rPr lang="en-US" altLang="zh-CN" baseline="-25000">
                <a:ea typeface="宋体" panose="02010600030101010101" pitchFamily="2" charset="-122"/>
              </a:rPr>
              <a:t>1</a:t>
            </a:r>
            <a:r>
              <a:rPr lang="en-US" altLang="zh-CN">
                <a:ea typeface="宋体" panose="02010600030101010101" pitchFamily="2" charset="-122"/>
              </a:rPr>
              <a:t>) </a:t>
            </a:r>
          </a:p>
          <a:p>
            <a:pPr>
              <a:lnSpc>
                <a:spcPct val="90000"/>
              </a:lnSpc>
              <a:buFontTx/>
              <a:buNone/>
            </a:pPr>
            <a:r>
              <a:rPr lang="en-US" altLang="zh-CN">
                <a:ea typeface="宋体" panose="02010600030101010101" pitchFamily="2" charset="-122"/>
              </a:rPr>
              <a:t>		     E</a:t>
            </a:r>
            <a:r>
              <a:rPr lang="en-US" altLang="zh-CN" baseline="-25000">
                <a:ea typeface="宋体" panose="02010600030101010101" pitchFamily="2" charset="-122"/>
              </a:rPr>
              <a:t>1			</a:t>
            </a:r>
            <a:r>
              <a:rPr lang="en-US" altLang="zh-CN">
                <a:ea typeface="宋体" panose="02010600030101010101" pitchFamily="2" charset="-122"/>
              </a:rPr>
              <a:t>E</a:t>
            </a:r>
            <a:r>
              <a:rPr lang="en-US" altLang="zh-CN" baseline="-25000">
                <a:ea typeface="宋体" panose="02010600030101010101" pitchFamily="2" charset="-122"/>
              </a:rPr>
              <a:t>2</a:t>
            </a:r>
          </a:p>
          <a:p>
            <a:pPr>
              <a:lnSpc>
                <a:spcPct val="90000"/>
              </a:lnSpc>
              <a:buFontTx/>
              <a:buNone/>
            </a:pPr>
            <a:r>
              <a:rPr lang="en-US" altLang="zh-CN">
                <a:ea typeface="宋体" panose="02010600030101010101" pitchFamily="2" charset="-122"/>
              </a:rPr>
              <a:t>		a</a:t>
            </a:r>
            <a:r>
              <a:rPr lang="en-US" altLang="zh-CN" baseline="-25000">
                <a:ea typeface="宋体" panose="02010600030101010101" pitchFamily="2" charset="-122"/>
              </a:rPr>
              <a:t>1 </a:t>
            </a:r>
            <a:r>
              <a:rPr lang="en-US" altLang="zh-CN" sz="2400">
                <a:ea typeface="宋体" panose="02010600030101010101" pitchFamily="2" charset="-122"/>
                <a:sym typeface="Symbol" panose="05050102010706020507" pitchFamily="18" charset="2"/>
              </a:rPr>
              <a:t>  </a:t>
            </a:r>
            <a:r>
              <a:rPr lang="en-US" altLang="zh-CN">
                <a:ea typeface="宋体" panose="02010600030101010101" pitchFamily="2" charset="-122"/>
              </a:rPr>
              <a:t>a</a:t>
            </a:r>
            <a:r>
              <a:rPr lang="en-US" altLang="zh-CN" baseline="-25000">
                <a:ea typeface="宋体" panose="02010600030101010101" pitchFamily="2" charset="-122"/>
              </a:rPr>
              <a:t>2 		 </a:t>
            </a:r>
            <a:r>
              <a:rPr lang="en-US" altLang="zh-CN">
                <a:ea typeface="宋体" panose="02010600030101010101" pitchFamily="2" charset="-122"/>
              </a:rPr>
              <a:t>a</a:t>
            </a:r>
            <a:r>
              <a:rPr lang="en-US" altLang="zh-CN" baseline="-25000">
                <a:ea typeface="宋体" panose="02010600030101010101" pitchFamily="2" charset="-122"/>
              </a:rPr>
              <a:t>2 </a:t>
            </a:r>
            <a:r>
              <a:rPr lang="en-US" altLang="zh-CN" sz="2400">
                <a:ea typeface="宋体" panose="02010600030101010101" pitchFamily="2" charset="-122"/>
                <a:sym typeface="Symbol" panose="05050102010706020507" pitchFamily="18" charset="2"/>
              </a:rPr>
              <a:t></a:t>
            </a:r>
            <a:r>
              <a:rPr lang="en-US" altLang="zh-CN" baseline="-25000">
                <a:ea typeface="宋体" panose="02010600030101010101" pitchFamily="2" charset="-122"/>
              </a:rPr>
              <a:t> </a:t>
            </a:r>
            <a:r>
              <a:rPr lang="en-US" altLang="zh-CN" sz="2400" i="1">
                <a:ea typeface="宋体" panose="02010600030101010101" pitchFamily="2" charset="-122"/>
                <a:sym typeface="Symbol" panose="05050102010706020507" pitchFamily="18" charset="2"/>
              </a:rPr>
              <a:t>x = </a:t>
            </a:r>
            <a:r>
              <a:rPr lang="en-US" altLang="zh-CN">
                <a:ea typeface="宋体" panose="02010600030101010101" pitchFamily="2" charset="-122"/>
              </a:rPr>
              <a:t>a</a:t>
            </a:r>
            <a:r>
              <a:rPr lang="en-US" altLang="zh-CN" baseline="-25000">
                <a:ea typeface="宋体" panose="02010600030101010101" pitchFamily="2" charset="-122"/>
              </a:rPr>
              <a:t>3							       </a:t>
            </a:r>
            <a:r>
              <a:rPr lang="en-US" altLang="zh-CN">
                <a:ea typeface="宋体" panose="02010600030101010101" pitchFamily="2" charset="-122"/>
              </a:rPr>
              <a:t>or</a:t>
            </a:r>
            <a:r>
              <a:rPr lang="en-US" altLang="zh-CN" baseline="-25000">
                <a:ea typeface="宋体" panose="02010600030101010101" pitchFamily="2" charset="-122"/>
              </a:rPr>
              <a:t> </a:t>
            </a:r>
            <a:r>
              <a:rPr lang="en-US" altLang="zh-CN" sz="2400" i="1">
                <a:ea typeface="宋体" panose="02010600030101010101" pitchFamily="2" charset="-122"/>
                <a:sym typeface="Symbol" panose="05050102010706020507" pitchFamily="18" charset="2"/>
              </a:rPr>
              <a:t>x = </a:t>
            </a:r>
            <a:r>
              <a:rPr lang="en-US" altLang="zh-CN">
                <a:ea typeface="宋体" panose="02010600030101010101" pitchFamily="2" charset="-122"/>
              </a:rPr>
              <a:t>a</a:t>
            </a:r>
            <a:r>
              <a:rPr lang="en-US" altLang="zh-CN" baseline="-25000">
                <a:ea typeface="宋体" panose="02010600030101010101" pitchFamily="2" charset="-122"/>
              </a:rPr>
              <a:t>1</a:t>
            </a:r>
          </a:p>
          <a:p>
            <a:pPr>
              <a:lnSpc>
                <a:spcPct val="90000"/>
              </a:lnSpc>
              <a:buFontTx/>
              <a:buNone/>
            </a:pPr>
            <a:r>
              <a:rPr lang="en-US" altLang="zh-CN">
                <a:ea typeface="宋体" panose="02010600030101010101" pitchFamily="2" charset="-122"/>
              </a:rPr>
              <a:t>		a</a:t>
            </a:r>
            <a:r>
              <a:rPr lang="en-US" altLang="zh-CN" baseline="-25000">
                <a:ea typeface="宋体" panose="02010600030101010101" pitchFamily="2" charset="-122"/>
              </a:rPr>
              <a:t>3 </a:t>
            </a:r>
            <a:r>
              <a:rPr lang="en-US" altLang="zh-CN" sz="2400">
                <a:ea typeface="宋体" panose="02010600030101010101" pitchFamily="2" charset="-122"/>
                <a:sym typeface="Symbol" panose="05050102010706020507" pitchFamily="18" charset="2"/>
              </a:rPr>
              <a:t>  </a:t>
            </a:r>
            <a:r>
              <a:rPr lang="en-US" altLang="zh-CN">
                <a:ea typeface="宋体" panose="02010600030101010101" pitchFamily="2" charset="-122"/>
              </a:rPr>
              <a:t>a</a:t>
            </a:r>
            <a:r>
              <a:rPr lang="en-US" altLang="zh-CN" baseline="-25000">
                <a:ea typeface="宋体" panose="02010600030101010101" pitchFamily="2" charset="-122"/>
              </a:rPr>
              <a:t>4 		 </a:t>
            </a:r>
            <a:r>
              <a:rPr lang="en-US" altLang="zh-CN">
                <a:ea typeface="宋体" panose="02010600030101010101" pitchFamily="2" charset="-122"/>
              </a:rPr>
              <a:t>a</a:t>
            </a:r>
            <a:r>
              <a:rPr lang="en-US" altLang="zh-CN" baseline="-25000">
                <a:ea typeface="宋体" panose="02010600030101010101" pitchFamily="2" charset="-122"/>
              </a:rPr>
              <a:t>4 </a:t>
            </a:r>
            <a:r>
              <a:rPr lang="en-US" altLang="zh-CN" sz="2400">
                <a:ea typeface="宋体" panose="02010600030101010101" pitchFamily="2" charset="-122"/>
                <a:sym typeface="Symbol" panose="05050102010706020507" pitchFamily="18" charset="2"/>
              </a:rPr>
              <a:t></a:t>
            </a:r>
            <a:r>
              <a:rPr lang="en-US" altLang="zh-CN" baseline="-25000">
                <a:ea typeface="宋体" panose="02010600030101010101" pitchFamily="2" charset="-122"/>
              </a:rPr>
              <a:t> </a:t>
            </a:r>
            <a:r>
              <a:rPr lang="en-US" altLang="zh-CN" sz="2400" i="1">
                <a:ea typeface="宋体" panose="02010600030101010101" pitchFamily="2" charset="-122"/>
                <a:sym typeface="Symbol" panose="05050102010706020507" pitchFamily="18" charset="2"/>
              </a:rPr>
              <a:t>x = </a:t>
            </a:r>
            <a:r>
              <a:rPr lang="en-US" altLang="zh-CN">
                <a:ea typeface="宋体" panose="02010600030101010101" pitchFamily="2" charset="-122"/>
              </a:rPr>
              <a:t>a</a:t>
            </a:r>
            <a:r>
              <a:rPr lang="en-US" altLang="zh-CN" baseline="-25000">
                <a:ea typeface="宋体" panose="02010600030101010101" pitchFamily="2" charset="-122"/>
              </a:rPr>
              <a:t>5							       </a:t>
            </a:r>
            <a:r>
              <a:rPr lang="en-US" altLang="zh-CN">
                <a:ea typeface="宋体" panose="02010600030101010101" pitchFamily="2" charset="-122"/>
              </a:rPr>
              <a:t>or</a:t>
            </a:r>
            <a:r>
              <a:rPr lang="en-US" altLang="zh-CN" baseline="-25000">
                <a:ea typeface="宋体" panose="02010600030101010101" pitchFamily="2" charset="-122"/>
              </a:rPr>
              <a:t> </a:t>
            </a:r>
            <a:r>
              <a:rPr lang="en-US" altLang="zh-CN" sz="2400" i="1">
                <a:ea typeface="宋体" panose="02010600030101010101" pitchFamily="2" charset="-122"/>
                <a:sym typeface="Symbol" panose="05050102010706020507" pitchFamily="18" charset="2"/>
              </a:rPr>
              <a:t>x = </a:t>
            </a:r>
            <a:r>
              <a:rPr lang="en-US" altLang="zh-CN">
                <a:ea typeface="宋体" panose="02010600030101010101" pitchFamily="2" charset="-122"/>
              </a:rPr>
              <a:t>a</a:t>
            </a:r>
            <a:r>
              <a:rPr lang="en-US" altLang="zh-CN" baseline="-25000">
                <a:ea typeface="宋体" panose="02010600030101010101" pitchFamily="2" charset="-122"/>
              </a:rPr>
              <a:t>1</a:t>
            </a:r>
          </a:p>
          <a:p>
            <a:pPr>
              <a:lnSpc>
                <a:spcPct val="90000"/>
              </a:lnSpc>
              <a:buFontTx/>
              <a:buNone/>
            </a:pPr>
            <a:endParaRPr lang="en-US" altLang="zh-CN" baseline="-25000">
              <a:ea typeface="宋体" panose="02010600030101010101" pitchFamily="2" charset="-122"/>
            </a:endParaRPr>
          </a:p>
        </p:txBody>
      </p:sp>
      <p:sp>
        <p:nvSpPr>
          <p:cNvPr id="616452" name="Text Box 4"/>
          <p:cNvSpPr txBox="1">
            <a:spLocks noChangeArrowheads="1"/>
          </p:cNvSpPr>
          <p:nvPr/>
        </p:nvSpPr>
        <p:spPr bwMode="auto">
          <a:xfrm>
            <a:off x="6159501" y="5791200"/>
            <a:ext cx="4270375" cy="45720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Why can’t </a:t>
            </a:r>
            <a:r>
              <a:rPr lang="en-US" altLang="zh-CN" sz="2400" i="1">
                <a:ea typeface="宋体" panose="02010600030101010101" pitchFamily="2" charset="-122"/>
              </a:rPr>
              <a:t>x</a:t>
            </a:r>
            <a:r>
              <a:rPr lang="en-US" altLang="zh-CN" sz="2400">
                <a:ea typeface="宋体" panose="02010600030101010101" pitchFamily="2" charset="-122"/>
              </a:rPr>
              <a:t> be a</a:t>
            </a:r>
            <a:r>
              <a:rPr lang="en-US" altLang="zh-CN" sz="2400" baseline="-25000">
                <a:ea typeface="宋体" panose="02010600030101010101" pitchFamily="2" charset="-122"/>
              </a:rPr>
              <a:t>2</a:t>
            </a:r>
            <a:r>
              <a:rPr lang="en-US" altLang="zh-CN" sz="2400">
                <a:ea typeface="宋体" panose="02010600030101010101" pitchFamily="2" charset="-122"/>
              </a:rPr>
              <a:t> or a</a:t>
            </a:r>
            <a:r>
              <a:rPr lang="en-US" altLang="zh-CN" sz="2400" baseline="-25000">
                <a:ea typeface="宋体" panose="02010600030101010101" pitchFamily="2" charset="-122"/>
              </a:rPr>
              <a:t>3</a:t>
            </a:r>
            <a:r>
              <a:rPr lang="en-US" altLang="zh-CN" sz="2400">
                <a:ea typeface="宋体" panose="02010600030101010101" pitchFamily="2" charset="-122"/>
              </a:rPr>
              <a:t>?</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107</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500573490"/>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2217738" y="330200"/>
            <a:ext cx="7772400" cy="1143000"/>
          </a:xfrm>
        </p:spPr>
        <p:txBody>
          <a:bodyPr/>
          <a:lstStyle/>
          <a:p>
            <a:r>
              <a:rPr lang="en-US" altLang="zh-CN">
                <a:ea typeface="宋体" panose="02010600030101010101" pitchFamily="2" charset="-122"/>
              </a:rPr>
              <a:t>Rejewski’s Theorem</a:t>
            </a:r>
          </a:p>
        </p:txBody>
      </p:sp>
      <p:sp>
        <p:nvSpPr>
          <p:cNvPr id="617475" name="Rectangle 3"/>
          <p:cNvSpPr>
            <a:spLocks noGrp="1" noChangeArrowheads="1"/>
          </p:cNvSpPr>
          <p:nvPr>
            <p:ph type="body" idx="1"/>
          </p:nvPr>
        </p:nvSpPr>
        <p:spPr>
          <a:xfrm>
            <a:off x="1693863" y="1524000"/>
            <a:ext cx="8932862" cy="4648200"/>
          </a:xfrm>
        </p:spPr>
        <p:txBody>
          <a:bodyPr/>
          <a:lstStyle/>
          <a:p>
            <a:pPr lvl="1">
              <a:buFontTx/>
              <a:buNone/>
            </a:pPr>
            <a:r>
              <a:rPr lang="en-US" altLang="zh-CN">
                <a:ea typeface="宋体" panose="02010600030101010101" pitchFamily="2" charset="-122"/>
              </a:rPr>
              <a:t>E</a:t>
            </a:r>
            <a:r>
              <a:rPr lang="en-US" altLang="zh-CN" baseline="-25000">
                <a:ea typeface="宋体" panose="02010600030101010101" pitchFamily="2" charset="-122"/>
              </a:rPr>
              <a:t>1 </a:t>
            </a:r>
            <a:r>
              <a:rPr lang="en-US" altLang="zh-CN">
                <a:ea typeface="宋体" panose="02010600030101010101" pitchFamily="2" charset="-122"/>
              </a:rPr>
              <a:t>contains (a</a:t>
            </a:r>
            <a:r>
              <a:rPr lang="en-US" altLang="zh-CN" baseline="-25000">
                <a:ea typeface="宋体" panose="02010600030101010101" pitchFamily="2" charset="-122"/>
              </a:rPr>
              <a:t>1</a:t>
            </a:r>
            <a:r>
              <a:rPr lang="en-US" altLang="zh-CN">
                <a:ea typeface="宋体" panose="02010600030101010101" pitchFamily="2" charset="-122"/>
              </a:rPr>
              <a:t>a</a:t>
            </a:r>
            <a:r>
              <a:rPr lang="en-US" altLang="zh-CN" baseline="-25000">
                <a:ea typeface="宋体" panose="02010600030101010101" pitchFamily="2" charset="-122"/>
              </a:rPr>
              <a:t>2</a:t>
            </a:r>
            <a:r>
              <a:rPr lang="en-US" altLang="zh-CN">
                <a:ea typeface="宋体" panose="02010600030101010101" pitchFamily="2" charset="-122"/>
              </a:rPr>
              <a:t>) (a</a:t>
            </a:r>
            <a:r>
              <a:rPr lang="en-US" altLang="zh-CN" baseline="-25000">
                <a:ea typeface="宋体" panose="02010600030101010101" pitchFamily="2" charset="-122"/>
              </a:rPr>
              <a:t>3</a:t>
            </a:r>
            <a:r>
              <a:rPr lang="en-US" altLang="zh-CN">
                <a:ea typeface="宋体" panose="02010600030101010101" pitchFamily="2" charset="-122"/>
              </a:rPr>
              <a:t>a</a:t>
            </a:r>
            <a:r>
              <a:rPr lang="en-US" altLang="zh-CN" baseline="-25000">
                <a:ea typeface="宋体" panose="02010600030101010101" pitchFamily="2" charset="-122"/>
              </a:rPr>
              <a:t>4</a:t>
            </a:r>
            <a:r>
              <a:rPr lang="en-US" altLang="zh-CN">
                <a:ea typeface="宋体" panose="02010600030101010101" pitchFamily="2" charset="-122"/>
              </a:rPr>
              <a:t>) … (a</a:t>
            </a:r>
            <a:r>
              <a:rPr lang="en-US" altLang="zh-CN" baseline="-25000">
                <a:ea typeface="宋体" panose="02010600030101010101" pitchFamily="2" charset="-122"/>
              </a:rPr>
              <a:t>2k-1</a:t>
            </a:r>
            <a:r>
              <a:rPr lang="en-US" altLang="zh-CN">
                <a:ea typeface="宋体" panose="02010600030101010101" pitchFamily="2" charset="-122"/>
              </a:rPr>
              <a:t>a</a:t>
            </a:r>
            <a:r>
              <a:rPr lang="en-US" altLang="zh-CN" baseline="-25000">
                <a:ea typeface="宋体" panose="02010600030101010101" pitchFamily="2" charset="-122"/>
              </a:rPr>
              <a:t>2k</a:t>
            </a:r>
            <a:r>
              <a:rPr lang="en-US" altLang="zh-CN">
                <a:ea typeface="宋体" panose="02010600030101010101" pitchFamily="2" charset="-122"/>
              </a:rPr>
              <a:t>) </a:t>
            </a:r>
          </a:p>
          <a:p>
            <a:pPr lvl="1">
              <a:buFontTx/>
              <a:buNone/>
            </a:pPr>
            <a:r>
              <a:rPr lang="en-US" altLang="zh-CN">
                <a:ea typeface="宋体" panose="02010600030101010101" pitchFamily="2" charset="-122"/>
              </a:rPr>
              <a:t>E</a:t>
            </a:r>
            <a:r>
              <a:rPr lang="en-US" altLang="zh-CN" baseline="-25000">
                <a:ea typeface="宋体" panose="02010600030101010101" pitchFamily="2" charset="-122"/>
              </a:rPr>
              <a:t>4 </a:t>
            </a:r>
            <a:r>
              <a:rPr lang="en-US" altLang="zh-CN">
                <a:ea typeface="宋体" panose="02010600030101010101" pitchFamily="2" charset="-122"/>
              </a:rPr>
              <a:t>contains (a</a:t>
            </a:r>
            <a:r>
              <a:rPr lang="en-US" altLang="zh-CN" baseline="-25000">
                <a:ea typeface="宋体" panose="02010600030101010101" pitchFamily="2" charset="-122"/>
              </a:rPr>
              <a:t>2</a:t>
            </a:r>
            <a:r>
              <a:rPr lang="en-US" altLang="zh-CN">
                <a:ea typeface="宋体" panose="02010600030101010101" pitchFamily="2" charset="-122"/>
              </a:rPr>
              <a:t>a</a:t>
            </a:r>
            <a:r>
              <a:rPr lang="en-US" altLang="zh-CN" baseline="-25000">
                <a:ea typeface="宋体" panose="02010600030101010101" pitchFamily="2" charset="-122"/>
              </a:rPr>
              <a:t>3</a:t>
            </a:r>
            <a:r>
              <a:rPr lang="en-US" altLang="zh-CN">
                <a:ea typeface="宋体" panose="02010600030101010101" pitchFamily="2" charset="-122"/>
              </a:rPr>
              <a:t>) (a</a:t>
            </a:r>
            <a:r>
              <a:rPr lang="en-US" altLang="zh-CN" baseline="-25000">
                <a:ea typeface="宋体" panose="02010600030101010101" pitchFamily="2" charset="-122"/>
              </a:rPr>
              <a:t>4</a:t>
            </a:r>
            <a:r>
              <a:rPr lang="en-US" altLang="zh-CN">
                <a:ea typeface="宋体" panose="02010600030101010101" pitchFamily="2" charset="-122"/>
              </a:rPr>
              <a:t>a</a:t>
            </a:r>
            <a:r>
              <a:rPr lang="en-US" altLang="zh-CN" baseline="-25000">
                <a:ea typeface="宋体" panose="02010600030101010101" pitchFamily="2" charset="-122"/>
              </a:rPr>
              <a:t>5</a:t>
            </a:r>
            <a:r>
              <a:rPr lang="en-US" altLang="zh-CN">
                <a:ea typeface="宋体" panose="02010600030101010101" pitchFamily="2" charset="-122"/>
              </a:rPr>
              <a:t>) … (a</a:t>
            </a:r>
            <a:r>
              <a:rPr lang="en-US" altLang="zh-CN" baseline="-25000">
                <a:ea typeface="宋体" panose="02010600030101010101" pitchFamily="2" charset="-122"/>
              </a:rPr>
              <a:t>2k</a:t>
            </a:r>
            <a:r>
              <a:rPr lang="en-US" altLang="zh-CN">
                <a:ea typeface="宋体" panose="02010600030101010101" pitchFamily="2" charset="-122"/>
              </a:rPr>
              <a:t>a</a:t>
            </a:r>
            <a:r>
              <a:rPr lang="en-US" altLang="zh-CN" baseline="-25000">
                <a:ea typeface="宋体" panose="02010600030101010101" pitchFamily="2" charset="-122"/>
              </a:rPr>
              <a:t>1</a:t>
            </a:r>
            <a:r>
              <a:rPr lang="en-US" altLang="zh-CN">
                <a:ea typeface="宋体" panose="02010600030101010101" pitchFamily="2" charset="-122"/>
              </a:rPr>
              <a:t>) </a:t>
            </a:r>
            <a:endParaRPr lang="en-US" altLang="zh-CN" baseline="-25000">
              <a:ea typeface="宋体" panose="02010600030101010101" pitchFamily="2" charset="-122"/>
            </a:endParaRPr>
          </a:p>
          <a:p>
            <a:pPr lvl="1">
              <a:buFontTx/>
              <a:buNone/>
            </a:pPr>
            <a:endParaRPr lang="en-US" altLang="zh-CN" baseline="-25000">
              <a:ea typeface="宋体" panose="02010600030101010101" pitchFamily="2" charset="-122"/>
            </a:endParaRPr>
          </a:p>
          <a:p>
            <a:pPr>
              <a:buFontTx/>
              <a:buNone/>
            </a:pPr>
            <a:r>
              <a:rPr lang="en-US" altLang="zh-CN">
                <a:ea typeface="宋体" panose="02010600030101010101" pitchFamily="2" charset="-122"/>
              </a:rPr>
              <a:t>	 E</a:t>
            </a:r>
            <a:r>
              <a:rPr lang="en-US" altLang="zh-CN" baseline="-25000">
                <a:ea typeface="宋体" panose="02010600030101010101" pitchFamily="2" charset="-122"/>
              </a:rPr>
              <a:t>1</a:t>
            </a:r>
            <a:r>
              <a:rPr lang="en-US" altLang="zh-CN">
                <a:ea typeface="宋体" panose="02010600030101010101" pitchFamily="2" charset="-122"/>
              </a:rPr>
              <a:t>E</a:t>
            </a:r>
            <a:r>
              <a:rPr lang="en-US" altLang="zh-CN" baseline="-25000">
                <a:ea typeface="宋体" panose="02010600030101010101" pitchFamily="2" charset="-122"/>
              </a:rPr>
              <a:t>4 </a:t>
            </a:r>
            <a:r>
              <a:rPr lang="en-US" altLang="zh-CN">
                <a:ea typeface="宋体" panose="02010600030101010101" pitchFamily="2" charset="-122"/>
              </a:rPr>
              <a:t>contains (a</a:t>
            </a:r>
            <a:r>
              <a:rPr lang="en-US" altLang="zh-CN" baseline="-25000">
                <a:ea typeface="宋体" panose="02010600030101010101" pitchFamily="2" charset="-122"/>
              </a:rPr>
              <a:t>1</a:t>
            </a:r>
            <a:r>
              <a:rPr lang="en-US" altLang="zh-CN">
                <a:ea typeface="宋体" panose="02010600030101010101" pitchFamily="2" charset="-122"/>
              </a:rPr>
              <a:t>a</a:t>
            </a:r>
            <a:r>
              <a:rPr lang="en-US" altLang="zh-CN" baseline="-25000">
                <a:ea typeface="宋体" panose="02010600030101010101" pitchFamily="2" charset="-122"/>
              </a:rPr>
              <a:t>3</a:t>
            </a:r>
            <a:r>
              <a:rPr lang="en-US" altLang="zh-CN">
                <a:ea typeface="宋体" panose="02010600030101010101" pitchFamily="2" charset="-122"/>
              </a:rPr>
              <a:t>a</a:t>
            </a:r>
            <a:r>
              <a:rPr lang="en-US" altLang="zh-CN" baseline="-25000">
                <a:ea typeface="宋体" panose="02010600030101010101" pitchFamily="2" charset="-122"/>
              </a:rPr>
              <a:t>5</a:t>
            </a:r>
            <a:r>
              <a:rPr lang="en-US" altLang="zh-CN">
                <a:ea typeface="宋体" panose="02010600030101010101" pitchFamily="2" charset="-122"/>
              </a:rPr>
              <a:t>…a</a:t>
            </a:r>
            <a:r>
              <a:rPr lang="en-US" altLang="zh-CN" baseline="-25000">
                <a:ea typeface="宋体" panose="02010600030101010101" pitchFamily="2" charset="-122"/>
              </a:rPr>
              <a:t>2k-1</a:t>
            </a:r>
            <a:r>
              <a:rPr lang="en-US" altLang="zh-CN">
                <a:ea typeface="宋体" panose="02010600030101010101" pitchFamily="2" charset="-122"/>
              </a:rPr>
              <a:t>) </a:t>
            </a:r>
          </a:p>
          <a:p>
            <a:pPr>
              <a:buFontTx/>
              <a:buNone/>
            </a:pPr>
            <a:r>
              <a:rPr lang="en-US" altLang="zh-CN">
                <a:ea typeface="宋体" panose="02010600030101010101" pitchFamily="2" charset="-122"/>
              </a:rPr>
              <a:t>                           (a</a:t>
            </a:r>
            <a:r>
              <a:rPr lang="en-US" altLang="zh-CN" baseline="-25000">
                <a:ea typeface="宋体" panose="02010600030101010101" pitchFamily="2" charset="-122"/>
              </a:rPr>
              <a:t>2k</a:t>
            </a:r>
            <a:r>
              <a:rPr lang="en-US" altLang="zh-CN">
                <a:ea typeface="宋体" panose="02010600030101010101" pitchFamily="2" charset="-122"/>
              </a:rPr>
              <a:t>a</a:t>
            </a:r>
            <a:r>
              <a:rPr lang="en-US" altLang="zh-CN" baseline="-25000">
                <a:ea typeface="宋体" panose="02010600030101010101" pitchFamily="2" charset="-122"/>
              </a:rPr>
              <a:t>2k-2</a:t>
            </a:r>
            <a:r>
              <a:rPr lang="en-US" altLang="zh-CN">
                <a:ea typeface="宋体" panose="02010600030101010101" pitchFamily="2" charset="-122"/>
              </a:rPr>
              <a:t>… a</a:t>
            </a:r>
            <a:r>
              <a:rPr lang="en-US" altLang="zh-CN" baseline="-25000">
                <a:ea typeface="宋体" panose="02010600030101010101" pitchFamily="2" charset="-122"/>
              </a:rPr>
              <a:t>4</a:t>
            </a:r>
            <a:r>
              <a:rPr lang="en-US" altLang="zh-CN">
                <a:ea typeface="宋体" panose="02010600030101010101" pitchFamily="2" charset="-122"/>
              </a:rPr>
              <a:t>a</a:t>
            </a:r>
            <a:r>
              <a:rPr lang="en-US" altLang="zh-CN" baseline="-25000">
                <a:ea typeface="宋体" panose="02010600030101010101" pitchFamily="2" charset="-122"/>
              </a:rPr>
              <a:t>2</a:t>
            </a:r>
            <a:r>
              <a:rPr lang="en-US" altLang="zh-CN">
                <a:ea typeface="宋体" panose="02010600030101010101" pitchFamily="2" charset="-122"/>
              </a:rPr>
              <a:t>)</a:t>
            </a:r>
            <a:endParaRPr lang="en-US" altLang="zh-CN" baseline="-25000">
              <a:ea typeface="宋体" panose="02010600030101010101" pitchFamily="2" charset="-122"/>
            </a:endParaRPr>
          </a:p>
          <a:p>
            <a:r>
              <a:rPr lang="en-US" altLang="zh-CN">
                <a:ea typeface="宋体" panose="02010600030101010101" pitchFamily="2" charset="-122"/>
              </a:rPr>
              <a:t>The composition of two involutions consists of pairs of cycles of the same length</a:t>
            </a:r>
          </a:p>
          <a:p>
            <a:r>
              <a:rPr lang="en-US" altLang="zh-CN">
                <a:ea typeface="宋体" panose="02010600030101010101" pitchFamily="2" charset="-122"/>
              </a:rPr>
              <a:t>For cycles of length </a:t>
            </a:r>
            <a:r>
              <a:rPr lang="en-US" altLang="zh-CN" i="1">
                <a:ea typeface="宋体" panose="02010600030101010101" pitchFamily="2" charset="-122"/>
              </a:rPr>
              <a:t>n</a:t>
            </a:r>
            <a:r>
              <a:rPr lang="en-US" altLang="zh-CN">
                <a:ea typeface="宋体" panose="02010600030101010101" pitchFamily="2" charset="-122"/>
              </a:rPr>
              <a:t>, there are </a:t>
            </a:r>
            <a:r>
              <a:rPr lang="en-US" altLang="zh-CN" i="1">
                <a:ea typeface="宋体" panose="02010600030101010101" pitchFamily="2" charset="-122"/>
              </a:rPr>
              <a:t>n</a:t>
            </a:r>
            <a:r>
              <a:rPr lang="en-US" altLang="zh-CN">
                <a:ea typeface="宋体" panose="02010600030101010101" pitchFamily="2" charset="-122"/>
              </a:rPr>
              <a:t> possible factorizations</a:t>
            </a:r>
            <a:r>
              <a:rPr lang="en-US" altLang="zh-CN" baseline="-25000">
                <a:ea typeface="宋体" panose="02010600030101010101" pitchFamily="2" charset="-122"/>
              </a:rPr>
              <a:t>	 </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108</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48179283"/>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2225675" y="195263"/>
            <a:ext cx="7772400" cy="1143000"/>
          </a:xfrm>
        </p:spPr>
        <p:txBody>
          <a:bodyPr/>
          <a:lstStyle/>
          <a:p>
            <a:r>
              <a:rPr lang="en-US" altLang="zh-CN">
                <a:ea typeface="宋体" panose="02010600030101010101" pitchFamily="2" charset="-122"/>
              </a:rPr>
              <a:t>Factoring Permutations</a:t>
            </a:r>
          </a:p>
        </p:txBody>
      </p:sp>
      <p:sp>
        <p:nvSpPr>
          <p:cNvPr id="618499" name="Rectangle 3"/>
          <p:cNvSpPr>
            <a:spLocks noGrp="1" noChangeArrowheads="1"/>
          </p:cNvSpPr>
          <p:nvPr>
            <p:ph type="body" idx="1"/>
          </p:nvPr>
        </p:nvSpPr>
        <p:spPr>
          <a:xfrm>
            <a:off x="1879600" y="1193800"/>
            <a:ext cx="8636000" cy="4902200"/>
          </a:xfrm>
        </p:spPr>
        <p:txBody>
          <a:bodyPr/>
          <a:lstStyle/>
          <a:p>
            <a:pPr>
              <a:lnSpc>
                <a:spcPct val="90000"/>
              </a:lnSpc>
              <a:buFontTx/>
              <a:buNone/>
            </a:pPr>
            <a:r>
              <a:rPr lang="en-US" altLang="zh-CN" sz="3600">
                <a:ea typeface="宋体" panose="02010600030101010101" pitchFamily="2" charset="-122"/>
              </a:rPr>
              <a:t>E</a:t>
            </a:r>
            <a:r>
              <a:rPr lang="en-US" altLang="zh-CN" sz="3600" baseline="-25000">
                <a:ea typeface="宋体" panose="02010600030101010101" pitchFamily="2" charset="-122"/>
              </a:rPr>
              <a:t>1</a:t>
            </a:r>
            <a:r>
              <a:rPr lang="en-US" altLang="zh-CN" sz="3600">
                <a:ea typeface="宋体" panose="02010600030101010101" pitchFamily="2" charset="-122"/>
              </a:rPr>
              <a:t>E</a:t>
            </a:r>
            <a:r>
              <a:rPr lang="en-US" altLang="zh-CN" sz="3600" baseline="-25000">
                <a:ea typeface="宋体" panose="02010600030101010101" pitchFamily="2" charset="-122"/>
              </a:rPr>
              <a:t>4</a:t>
            </a:r>
            <a:r>
              <a:rPr lang="en-US" altLang="zh-CN" sz="3600">
                <a:ea typeface="宋体" panose="02010600030101010101" pitchFamily="2" charset="-122"/>
              </a:rPr>
              <a:t> = </a:t>
            </a:r>
            <a:r>
              <a:rPr lang="en-US" altLang="zh-CN">
                <a:ea typeface="宋体" panose="02010600030101010101" pitchFamily="2" charset="-122"/>
              </a:rPr>
              <a:t>(DVPFKXGZYO) (EIJMUNQLHT) (BC) (RW) (A) (S)      </a:t>
            </a:r>
          </a:p>
          <a:p>
            <a:pPr>
              <a:lnSpc>
                <a:spcPct val="90000"/>
              </a:lnSpc>
              <a:buFontTx/>
              <a:buNone/>
            </a:pPr>
            <a:endParaRPr lang="en-US" altLang="zh-CN">
              <a:ea typeface="宋体" panose="02010600030101010101" pitchFamily="2" charset="-122"/>
            </a:endParaRPr>
          </a:p>
          <a:p>
            <a:pPr>
              <a:lnSpc>
                <a:spcPct val="90000"/>
              </a:lnSpc>
              <a:buFontTx/>
              <a:buNone/>
            </a:pPr>
            <a:r>
              <a:rPr lang="en-US" altLang="zh-CN">
                <a:ea typeface="宋体" panose="02010600030101010101" pitchFamily="2" charset="-122"/>
              </a:rPr>
              <a:t> (A) (S) = (AS) o (SA)</a:t>
            </a:r>
          </a:p>
          <a:p>
            <a:pPr>
              <a:lnSpc>
                <a:spcPct val="90000"/>
              </a:lnSpc>
              <a:buFontTx/>
              <a:buNone/>
            </a:pPr>
            <a:r>
              <a:rPr lang="en-US" altLang="zh-CN">
                <a:ea typeface="宋体" panose="02010600030101010101" pitchFamily="2" charset="-122"/>
              </a:rPr>
              <a:t> (BC) (RW) = (BR)(CW) o (BW)(CR) </a:t>
            </a:r>
          </a:p>
          <a:p>
            <a:pPr>
              <a:lnSpc>
                <a:spcPct val="90000"/>
              </a:lnSpc>
              <a:buFontTx/>
              <a:buNone/>
            </a:pPr>
            <a:r>
              <a:rPr lang="en-US" altLang="zh-CN">
                <a:ea typeface="宋体" panose="02010600030101010101" pitchFamily="2" charset="-122"/>
              </a:rPr>
              <a:t>              or =  (BW)(RC) o (WC) (BR)</a:t>
            </a:r>
          </a:p>
          <a:p>
            <a:pPr>
              <a:lnSpc>
                <a:spcPct val="90000"/>
              </a:lnSpc>
              <a:buFontTx/>
              <a:buNone/>
            </a:pPr>
            <a:r>
              <a:rPr lang="en-US" altLang="zh-CN">
                <a:ea typeface="宋体" panose="02010600030101010101" pitchFamily="2" charset="-122"/>
              </a:rPr>
              <a:t>(DVPFKXGZYO) (EIJMUNQLHT) </a:t>
            </a:r>
          </a:p>
          <a:p>
            <a:pPr>
              <a:lnSpc>
                <a:spcPct val="90000"/>
              </a:lnSpc>
              <a:buFontTx/>
              <a:buNone/>
            </a:pPr>
            <a:r>
              <a:rPr lang="en-US" altLang="zh-CN">
                <a:ea typeface="宋体" panose="02010600030101010101" pitchFamily="2" charset="-122"/>
              </a:rPr>
              <a:t>	= (DE)(VI)… or (DI)(VJ) … or (DJ)(VM) …</a:t>
            </a:r>
          </a:p>
          <a:p>
            <a:pPr>
              <a:lnSpc>
                <a:spcPct val="90000"/>
              </a:lnSpc>
              <a:buFontTx/>
              <a:buNone/>
            </a:pPr>
            <a:r>
              <a:rPr lang="en-US" altLang="zh-CN">
                <a:ea typeface="宋体" panose="02010600030101010101" pitchFamily="2" charset="-122"/>
              </a:rPr>
              <a:t>       … (DT)(VE)				10 possibilities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109</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1970818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2209800" y="0"/>
            <a:ext cx="7772400" cy="1143000"/>
          </a:xfrm>
        </p:spPr>
        <p:txBody>
          <a:bodyPr/>
          <a:lstStyle/>
          <a:p>
            <a:r>
              <a:rPr lang="en-US" altLang="zh-CN">
                <a:ea typeface="宋体" panose="02010600030101010101" pitchFamily="2" charset="-122"/>
              </a:rPr>
              <a:t>Kerckhoff’s Principle</a:t>
            </a:r>
          </a:p>
        </p:txBody>
      </p:sp>
      <p:sp>
        <p:nvSpPr>
          <p:cNvPr id="500739" name="Rectangle 3"/>
          <p:cNvSpPr>
            <a:spLocks noGrp="1" noChangeArrowheads="1"/>
          </p:cNvSpPr>
          <p:nvPr>
            <p:ph type="body" idx="1"/>
          </p:nvPr>
        </p:nvSpPr>
        <p:spPr>
          <a:xfrm>
            <a:off x="1828801" y="1143001"/>
            <a:ext cx="8740775" cy="4506913"/>
          </a:xfrm>
        </p:spPr>
        <p:txBody>
          <a:bodyPr/>
          <a:lstStyle/>
          <a:p>
            <a:pPr>
              <a:lnSpc>
                <a:spcPct val="90000"/>
              </a:lnSpc>
            </a:pPr>
            <a:r>
              <a:rPr lang="en-US" altLang="zh-CN">
                <a:ea typeface="宋体" panose="02010600030101010101" pitchFamily="2" charset="-122"/>
              </a:rPr>
              <a:t>French handbook of military cryptography, 1883</a:t>
            </a:r>
          </a:p>
          <a:p>
            <a:pPr>
              <a:lnSpc>
                <a:spcPct val="90000"/>
              </a:lnSpc>
            </a:pPr>
            <a:r>
              <a:rPr lang="en-US" altLang="zh-CN">
                <a:ea typeface="宋体" panose="02010600030101010101" pitchFamily="2" charset="-122"/>
              </a:rPr>
              <a:t>Cryptography </a:t>
            </a:r>
            <a:r>
              <a:rPr lang="en-US" altLang="zh-CN" b="1">
                <a:ea typeface="宋体" panose="02010600030101010101" pitchFamily="2" charset="-122"/>
              </a:rPr>
              <a:t>always</a:t>
            </a:r>
            <a:r>
              <a:rPr lang="en-US" altLang="zh-CN">
                <a:ea typeface="宋体" panose="02010600030101010101" pitchFamily="2" charset="-122"/>
              </a:rPr>
              <a:t> involves:</a:t>
            </a:r>
          </a:p>
          <a:p>
            <a:pPr lvl="1">
              <a:lnSpc>
                <a:spcPct val="90000"/>
              </a:lnSpc>
            </a:pPr>
            <a:r>
              <a:rPr lang="en-US" altLang="zh-CN">
                <a:ea typeface="宋体" panose="02010600030101010101" pitchFamily="2" charset="-122"/>
              </a:rPr>
              <a:t>Transformation</a:t>
            </a:r>
          </a:p>
          <a:p>
            <a:pPr lvl="1">
              <a:lnSpc>
                <a:spcPct val="90000"/>
              </a:lnSpc>
            </a:pPr>
            <a:r>
              <a:rPr lang="en-US" altLang="zh-CN">
                <a:ea typeface="宋体" panose="02010600030101010101" pitchFamily="2" charset="-122"/>
              </a:rPr>
              <a:t>Secret</a:t>
            </a:r>
          </a:p>
          <a:p>
            <a:pPr>
              <a:lnSpc>
                <a:spcPct val="90000"/>
              </a:lnSpc>
            </a:pPr>
            <a:r>
              <a:rPr lang="en-US" altLang="zh-CN" b="1">
                <a:ea typeface="宋体" panose="02010600030101010101" pitchFamily="2" charset="-122"/>
              </a:rPr>
              <a:t>Security should depend only on the key</a:t>
            </a:r>
          </a:p>
          <a:p>
            <a:pPr>
              <a:lnSpc>
                <a:spcPct val="90000"/>
              </a:lnSpc>
            </a:pPr>
            <a:r>
              <a:rPr lang="en-US" altLang="zh-CN">
                <a:ea typeface="宋体" panose="02010600030101010101" pitchFamily="2" charset="-122"/>
              </a:rPr>
              <a:t>Don’t assume enemy won’t know algorithm</a:t>
            </a:r>
          </a:p>
          <a:p>
            <a:pPr lvl="1">
              <a:lnSpc>
                <a:spcPct val="90000"/>
              </a:lnSpc>
            </a:pPr>
            <a:r>
              <a:rPr lang="en-US" altLang="zh-CN">
                <a:ea typeface="宋体" panose="02010600030101010101" pitchFamily="2" charset="-122"/>
              </a:rPr>
              <a:t>Can capture machines, find patents, etc.</a:t>
            </a:r>
          </a:p>
          <a:p>
            <a:pPr lvl="1">
              <a:lnSpc>
                <a:spcPct val="90000"/>
              </a:lnSpc>
            </a:pPr>
            <a:r>
              <a:rPr lang="en-US" altLang="zh-CN">
                <a:ea typeface="宋体" panose="02010600030101010101" pitchFamily="2" charset="-122"/>
              </a:rPr>
              <a:t>Too expensive to invent new algorithm if it might have been compromised</a:t>
            </a:r>
          </a:p>
        </p:txBody>
      </p:sp>
      <p:sp>
        <p:nvSpPr>
          <p:cNvPr id="500740" name="Text Box 4"/>
          <p:cNvSpPr txBox="1">
            <a:spLocks noChangeArrowheads="1"/>
          </p:cNvSpPr>
          <p:nvPr/>
        </p:nvSpPr>
        <p:spPr bwMode="auto">
          <a:xfrm>
            <a:off x="3048000" y="5486400"/>
            <a:ext cx="2874698" cy="369332"/>
          </a:xfrm>
          <a:prstGeom prst="rect">
            <a:avLst/>
          </a:prstGeom>
          <a:noFill/>
          <a:ln w="317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Axis powers often forgot this</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11</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383505916"/>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a:xfrm>
            <a:off x="2209800" y="152400"/>
            <a:ext cx="7772400" cy="1143000"/>
          </a:xfrm>
        </p:spPr>
        <p:txBody>
          <a:bodyPr/>
          <a:lstStyle/>
          <a:p>
            <a:r>
              <a:rPr lang="en-US" altLang="zh-CN">
                <a:ea typeface="宋体" panose="02010600030101010101" pitchFamily="2" charset="-122"/>
              </a:rPr>
              <a:t>How many factorizations?</a:t>
            </a:r>
          </a:p>
        </p:txBody>
      </p:sp>
      <p:sp>
        <p:nvSpPr>
          <p:cNvPr id="619523" name="Rectangle 3"/>
          <p:cNvSpPr>
            <a:spLocks noGrp="1" noChangeArrowheads="1"/>
          </p:cNvSpPr>
          <p:nvPr>
            <p:ph type="body" idx="1"/>
          </p:nvPr>
        </p:nvSpPr>
        <p:spPr>
          <a:xfrm>
            <a:off x="1905001" y="1143000"/>
            <a:ext cx="8062913" cy="533400"/>
          </a:xfrm>
        </p:spPr>
        <p:txBody>
          <a:bodyPr/>
          <a:lstStyle/>
          <a:p>
            <a:pPr>
              <a:buFontTx/>
              <a:buNone/>
            </a:pPr>
            <a:r>
              <a:rPr lang="en-US" altLang="zh-CN">
                <a:ea typeface="宋体" panose="02010600030101010101" pitchFamily="2" charset="-122"/>
              </a:rPr>
              <a:t>	(DVPFKXGZYO) (EIJMUNQLHT)</a:t>
            </a:r>
          </a:p>
        </p:txBody>
      </p:sp>
      <p:sp>
        <p:nvSpPr>
          <p:cNvPr id="619524" name="Text Box 4"/>
          <p:cNvSpPr txBox="1">
            <a:spLocks noChangeArrowheads="1"/>
          </p:cNvSpPr>
          <p:nvPr/>
        </p:nvSpPr>
        <p:spPr bwMode="auto">
          <a:xfrm>
            <a:off x="2822576" y="2344739"/>
            <a:ext cx="1083951"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D </a:t>
            </a:r>
            <a:r>
              <a:rPr lang="en-US" altLang="zh-CN" sz="2400">
                <a:ea typeface="宋体" panose="02010600030101010101" pitchFamily="2" charset="-122"/>
                <a:sym typeface="Symbol" panose="05050102010706020507" pitchFamily="18" charset="2"/>
              </a:rPr>
              <a:t> a</a:t>
            </a:r>
            <a:r>
              <a:rPr lang="en-US" altLang="zh-CN" sz="2400" baseline="-25000">
                <a:ea typeface="宋体" panose="02010600030101010101" pitchFamily="2" charset="-122"/>
                <a:sym typeface="Symbol" panose="05050102010706020507" pitchFamily="18" charset="2"/>
              </a:rPr>
              <a:t>2</a:t>
            </a:r>
          </a:p>
        </p:txBody>
      </p:sp>
      <p:sp>
        <p:nvSpPr>
          <p:cNvPr id="619525" name="Rectangle 5"/>
          <p:cNvSpPr>
            <a:spLocks noChangeArrowheads="1"/>
          </p:cNvSpPr>
          <p:nvPr/>
        </p:nvSpPr>
        <p:spPr bwMode="auto">
          <a:xfrm>
            <a:off x="3155950" y="1658938"/>
            <a:ext cx="375424"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E</a:t>
            </a:r>
            <a:r>
              <a:rPr lang="en-US" altLang="zh-CN" baseline="-25000">
                <a:ea typeface="宋体" panose="02010600030101010101" pitchFamily="2" charset="-122"/>
              </a:rPr>
              <a:t>1</a:t>
            </a:r>
          </a:p>
        </p:txBody>
      </p:sp>
      <p:sp>
        <p:nvSpPr>
          <p:cNvPr id="619526" name="Rectangle 6"/>
          <p:cNvSpPr>
            <a:spLocks noChangeArrowheads="1"/>
          </p:cNvSpPr>
          <p:nvPr/>
        </p:nvSpPr>
        <p:spPr bwMode="auto">
          <a:xfrm>
            <a:off x="5568950" y="1701800"/>
            <a:ext cx="375424"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E</a:t>
            </a:r>
            <a:r>
              <a:rPr lang="en-US" altLang="zh-CN" baseline="-25000">
                <a:ea typeface="宋体" panose="02010600030101010101" pitchFamily="2" charset="-122"/>
              </a:rPr>
              <a:t>2</a:t>
            </a:r>
          </a:p>
        </p:txBody>
      </p:sp>
      <p:sp>
        <p:nvSpPr>
          <p:cNvPr id="619527" name="Text Box 7"/>
          <p:cNvSpPr txBox="1">
            <a:spLocks noChangeArrowheads="1"/>
          </p:cNvSpPr>
          <p:nvPr/>
        </p:nvSpPr>
        <p:spPr bwMode="auto">
          <a:xfrm>
            <a:off x="5345113" y="2386014"/>
            <a:ext cx="1069524"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sym typeface="Symbol" panose="05050102010706020507" pitchFamily="18" charset="2"/>
              </a:rPr>
              <a:t>a</a:t>
            </a:r>
            <a:r>
              <a:rPr lang="en-US" altLang="zh-CN" sz="2400" baseline="-25000">
                <a:ea typeface="宋体" panose="02010600030101010101" pitchFamily="2" charset="-122"/>
                <a:sym typeface="Symbol" panose="05050102010706020507" pitchFamily="18" charset="2"/>
              </a:rPr>
              <a:t>2</a:t>
            </a:r>
            <a:r>
              <a:rPr lang="en-US" altLang="zh-CN" sz="2400">
                <a:ea typeface="宋体" panose="02010600030101010101" pitchFamily="2" charset="-122"/>
              </a:rPr>
              <a:t> </a:t>
            </a:r>
            <a:r>
              <a:rPr lang="en-US" altLang="zh-CN" sz="2400">
                <a:ea typeface="宋体" panose="02010600030101010101" pitchFamily="2" charset="-122"/>
                <a:sym typeface="Symbol" panose="05050102010706020507" pitchFamily="18" charset="2"/>
              </a:rPr>
              <a:t> V</a:t>
            </a:r>
          </a:p>
        </p:txBody>
      </p:sp>
      <p:sp>
        <p:nvSpPr>
          <p:cNvPr id="619528" name="Text Box 8"/>
          <p:cNvSpPr txBox="1">
            <a:spLocks noChangeArrowheads="1"/>
          </p:cNvSpPr>
          <p:nvPr/>
        </p:nvSpPr>
        <p:spPr bwMode="auto">
          <a:xfrm>
            <a:off x="2879726" y="2801939"/>
            <a:ext cx="1138453"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V </a:t>
            </a:r>
            <a:r>
              <a:rPr lang="en-US" altLang="zh-CN" sz="2400">
                <a:ea typeface="宋体" panose="02010600030101010101" pitchFamily="2" charset="-122"/>
                <a:sym typeface="Symbol" panose="05050102010706020507" pitchFamily="18" charset="2"/>
              </a:rPr>
              <a:t> a</a:t>
            </a:r>
            <a:r>
              <a:rPr lang="en-US" altLang="zh-CN" sz="2400" baseline="-25000">
                <a:ea typeface="宋体" panose="02010600030101010101" pitchFamily="2" charset="-122"/>
                <a:sym typeface="Symbol" panose="05050102010706020507" pitchFamily="18" charset="2"/>
              </a:rPr>
              <a:t>4</a:t>
            </a:r>
            <a:r>
              <a:rPr lang="en-US" altLang="zh-CN" sz="2400">
                <a:ea typeface="宋体" panose="02010600030101010101" pitchFamily="2" charset="-122"/>
                <a:sym typeface="Symbol" panose="05050102010706020507" pitchFamily="18" charset="2"/>
              </a:rPr>
              <a:t> </a:t>
            </a:r>
          </a:p>
        </p:txBody>
      </p:sp>
      <p:sp>
        <p:nvSpPr>
          <p:cNvPr id="619529" name="Text Box 9"/>
          <p:cNvSpPr txBox="1">
            <a:spLocks noChangeArrowheads="1"/>
          </p:cNvSpPr>
          <p:nvPr/>
        </p:nvSpPr>
        <p:spPr bwMode="auto">
          <a:xfrm>
            <a:off x="5397500" y="2819401"/>
            <a:ext cx="1053494"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sym typeface="Symbol" panose="05050102010706020507" pitchFamily="18" charset="2"/>
              </a:rPr>
              <a:t>a</a:t>
            </a:r>
            <a:r>
              <a:rPr lang="en-US" altLang="zh-CN" sz="2400" baseline="-25000">
                <a:ea typeface="宋体" panose="02010600030101010101" pitchFamily="2" charset="-122"/>
                <a:sym typeface="Symbol" panose="05050102010706020507" pitchFamily="18" charset="2"/>
              </a:rPr>
              <a:t>4</a:t>
            </a:r>
            <a:r>
              <a:rPr lang="en-US" altLang="zh-CN" sz="2400">
                <a:ea typeface="宋体" panose="02010600030101010101" pitchFamily="2" charset="-122"/>
              </a:rPr>
              <a:t> </a:t>
            </a:r>
            <a:r>
              <a:rPr lang="en-US" altLang="zh-CN" sz="2400">
                <a:ea typeface="宋体" panose="02010600030101010101" pitchFamily="2" charset="-122"/>
                <a:sym typeface="Symbol" panose="05050102010706020507" pitchFamily="18" charset="2"/>
              </a:rPr>
              <a:t> P</a:t>
            </a:r>
          </a:p>
        </p:txBody>
      </p:sp>
      <p:sp>
        <p:nvSpPr>
          <p:cNvPr id="619530" name="Line 10"/>
          <p:cNvSpPr>
            <a:spLocks noChangeShapeType="1"/>
          </p:cNvSpPr>
          <p:nvPr/>
        </p:nvSpPr>
        <p:spPr bwMode="auto">
          <a:xfrm flipH="1">
            <a:off x="3986213" y="2649538"/>
            <a:ext cx="1447800" cy="381000"/>
          </a:xfrm>
          <a:prstGeom prst="line">
            <a:avLst/>
          </a:prstGeom>
          <a:noFill/>
          <a:ln w="349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531" name="Text Box 11"/>
          <p:cNvSpPr txBox="1">
            <a:spLocks noChangeArrowheads="1"/>
          </p:cNvSpPr>
          <p:nvPr/>
        </p:nvSpPr>
        <p:spPr bwMode="auto">
          <a:xfrm>
            <a:off x="1741488" y="3254376"/>
            <a:ext cx="8724900" cy="2985433"/>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Once we guess </a:t>
            </a:r>
            <a:r>
              <a:rPr lang="en-US" altLang="zh-CN" sz="2400">
                <a:ea typeface="宋体" panose="02010600030101010101" pitchFamily="2" charset="-122"/>
                <a:sym typeface="Symbol" panose="05050102010706020507" pitchFamily="18" charset="2"/>
              </a:rPr>
              <a:t>a</a:t>
            </a:r>
            <a:r>
              <a:rPr lang="en-US" altLang="zh-CN" sz="2400" baseline="-25000">
                <a:ea typeface="宋体" panose="02010600030101010101" pitchFamily="2" charset="-122"/>
                <a:sym typeface="Symbol" panose="05050102010706020507" pitchFamily="18" charset="2"/>
              </a:rPr>
              <a:t>2</a:t>
            </a:r>
            <a:r>
              <a:rPr lang="en-US" altLang="zh-CN" sz="2400">
                <a:ea typeface="宋体" panose="02010600030101010101" pitchFamily="2" charset="-122"/>
              </a:rPr>
              <a:t> everything else must follow!</a:t>
            </a:r>
          </a:p>
          <a:p>
            <a:r>
              <a:rPr lang="en-US" altLang="zh-CN" sz="2400">
                <a:ea typeface="宋体" panose="02010600030101010101" pitchFamily="2" charset="-122"/>
              </a:rPr>
              <a:t>So, only </a:t>
            </a:r>
            <a:r>
              <a:rPr lang="en-US" altLang="zh-CN" sz="2400" i="1">
                <a:ea typeface="宋体" panose="02010600030101010101" pitchFamily="2" charset="-122"/>
              </a:rPr>
              <a:t>n</a:t>
            </a:r>
            <a:r>
              <a:rPr lang="en-US" altLang="zh-CN" sz="2400">
                <a:ea typeface="宋体" panose="02010600030101010101" pitchFamily="2" charset="-122"/>
              </a:rPr>
              <a:t> possible factorizations for an </a:t>
            </a:r>
            <a:r>
              <a:rPr lang="en-US" altLang="zh-CN" sz="2400" i="1">
                <a:ea typeface="宋体" panose="02010600030101010101" pitchFamily="2" charset="-122"/>
              </a:rPr>
              <a:t>n</a:t>
            </a:r>
            <a:r>
              <a:rPr lang="en-US" altLang="zh-CN" sz="2400">
                <a:ea typeface="宋体" panose="02010600030101010101" pitchFamily="2" charset="-122"/>
              </a:rPr>
              <a:t>-letter cycle</a:t>
            </a:r>
          </a:p>
          <a:p>
            <a:pPr>
              <a:lnSpc>
                <a:spcPct val="90000"/>
              </a:lnSpc>
              <a:spcBef>
                <a:spcPct val="50000"/>
              </a:spcBef>
            </a:pPr>
            <a:r>
              <a:rPr lang="en-US" altLang="zh-CN" sz="2400">
                <a:ea typeface="宋体" panose="02010600030101010101" pitchFamily="2" charset="-122"/>
              </a:rPr>
              <a:t>Total to try = 2 * 10 = 20</a:t>
            </a:r>
          </a:p>
          <a:p>
            <a:pPr>
              <a:lnSpc>
                <a:spcPct val="90000"/>
              </a:lnSpc>
              <a:spcBef>
                <a:spcPct val="50000"/>
              </a:spcBef>
            </a:pPr>
            <a:r>
              <a:rPr lang="en-US" altLang="zh-CN" sz="2800">
                <a:ea typeface="宋体" panose="02010600030101010101" pitchFamily="2" charset="-122"/>
              </a:rPr>
              <a:t>E</a:t>
            </a:r>
            <a:r>
              <a:rPr lang="en-US" altLang="zh-CN" sz="2800" baseline="-25000">
                <a:ea typeface="宋体" panose="02010600030101010101" pitchFamily="2" charset="-122"/>
              </a:rPr>
              <a:t>2</a:t>
            </a:r>
            <a:r>
              <a:rPr lang="en-US" altLang="zh-CN" sz="2800">
                <a:ea typeface="宋体" panose="02010600030101010101" pitchFamily="2" charset="-122"/>
              </a:rPr>
              <a:t>E</a:t>
            </a:r>
            <a:r>
              <a:rPr lang="en-US" altLang="zh-CN" sz="2800" baseline="-25000">
                <a:ea typeface="宋体" panose="02010600030101010101" pitchFamily="2" charset="-122"/>
              </a:rPr>
              <a:t>5 </a:t>
            </a:r>
            <a:r>
              <a:rPr lang="en-US" altLang="zh-CN" sz="2400">
                <a:ea typeface="宋体" panose="02010600030101010101" pitchFamily="2" charset="-122"/>
              </a:rPr>
              <a:t>and</a:t>
            </a:r>
            <a:r>
              <a:rPr lang="en-US" altLang="zh-CN" sz="2800" baseline="-25000">
                <a:ea typeface="宋体" panose="02010600030101010101" pitchFamily="2" charset="-122"/>
              </a:rPr>
              <a:t> </a:t>
            </a:r>
            <a:r>
              <a:rPr lang="en-US" altLang="zh-CN" sz="2800">
                <a:ea typeface="宋体" panose="02010600030101010101" pitchFamily="2" charset="-122"/>
              </a:rPr>
              <a:t>E</a:t>
            </a:r>
            <a:r>
              <a:rPr lang="en-US" altLang="zh-CN" sz="2800" baseline="-25000">
                <a:ea typeface="宋体" panose="02010600030101010101" pitchFamily="2" charset="-122"/>
              </a:rPr>
              <a:t>3</a:t>
            </a:r>
            <a:r>
              <a:rPr lang="en-US" altLang="zh-CN" sz="2800">
                <a:ea typeface="宋体" panose="02010600030101010101" pitchFamily="2" charset="-122"/>
              </a:rPr>
              <a:t>E</a:t>
            </a:r>
            <a:r>
              <a:rPr lang="en-US" altLang="zh-CN" sz="2800" baseline="-25000">
                <a:ea typeface="宋体" panose="02010600030101010101" pitchFamily="2" charset="-122"/>
              </a:rPr>
              <a:t>6  </a:t>
            </a:r>
            <a:r>
              <a:rPr lang="en-US" altLang="zh-CN" sz="2400">
                <a:ea typeface="宋体" panose="02010600030101010101" pitchFamily="2" charset="-122"/>
              </a:rPr>
              <a:t>likely to have about 20 to try also</a:t>
            </a:r>
          </a:p>
          <a:p>
            <a:pPr>
              <a:lnSpc>
                <a:spcPct val="90000"/>
              </a:lnSpc>
              <a:spcBef>
                <a:spcPct val="50000"/>
              </a:spcBef>
              <a:buFont typeface="Symbol" panose="05050102010706020507" pitchFamily="18" charset="2"/>
              <a:buChar char="Þ"/>
            </a:pPr>
            <a:r>
              <a:rPr lang="en-US" altLang="zh-CN" sz="2400">
                <a:ea typeface="宋体" panose="02010600030101010101" pitchFamily="2" charset="-122"/>
                <a:sym typeface="Symbol" panose="05050102010706020507" pitchFamily="18" charset="2"/>
              </a:rPr>
              <a:t> About 20</a:t>
            </a:r>
            <a:r>
              <a:rPr lang="en-US" altLang="zh-CN" sz="2400" baseline="30000">
                <a:ea typeface="宋体" panose="02010600030101010101" pitchFamily="2" charset="-122"/>
                <a:sym typeface="Symbol" panose="05050102010706020507" pitchFamily="18" charset="2"/>
              </a:rPr>
              <a:t>3</a:t>
            </a:r>
            <a:r>
              <a:rPr lang="en-US" altLang="zh-CN" sz="2400">
                <a:ea typeface="宋体" panose="02010600030101010101" pitchFamily="2" charset="-122"/>
                <a:sym typeface="Symbol" panose="05050102010706020507" pitchFamily="18" charset="2"/>
              </a:rPr>
              <a:t> (8000) factorizations to try </a:t>
            </a:r>
          </a:p>
          <a:p>
            <a:pPr>
              <a:lnSpc>
                <a:spcPct val="90000"/>
              </a:lnSpc>
              <a:spcBef>
                <a:spcPct val="50000"/>
              </a:spcBef>
              <a:buFont typeface="Symbol" panose="05050102010706020507" pitchFamily="18" charset="2"/>
              <a:buNone/>
            </a:pPr>
            <a:r>
              <a:rPr lang="en-US" altLang="zh-CN" sz="2400">
                <a:ea typeface="宋体" panose="02010600030101010101" pitchFamily="2" charset="-122"/>
                <a:sym typeface="Symbol" panose="05050102010706020507" pitchFamily="18" charset="2"/>
              </a:rPr>
              <a:t>		(still too many in pre-computer days)</a:t>
            </a:r>
            <a:endParaRPr lang="en-US" altLang="zh-CN" sz="2000">
              <a:ea typeface="宋体" panose="02010600030101010101" pitchFamily="2" charset="-122"/>
              <a:sym typeface="Symbol" panose="05050102010706020507" pitchFamily="18" charset="2"/>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110</a:t>
            </a:fld>
            <a:endParaRPr lang="zh-CN" altLang="en-US"/>
          </a:p>
        </p:txBody>
      </p:sp>
      <p:sp>
        <p:nvSpPr>
          <p:cNvPr id="13"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14"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2222940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9530"/>
                                        </p:tgtEl>
                                        <p:attrNameLst>
                                          <p:attrName>style.visibility</p:attrName>
                                        </p:attrNameLst>
                                      </p:cBhvr>
                                      <p:to>
                                        <p:strVal val="visible"/>
                                      </p:to>
                                    </p:set>
                                    <p:animEffect transition="in" filter="dissolve">
                                      <p:cBhvr>
                                        <p:cTn id="7" dur="500"/>
                                        <p:tgtEl>
                                          <p:spTgt spid="619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19531"/>
                                        </p:tgtEl>
                                        <p:attrNameLst>
                                          <p:attrName>style.visibility</p:attrName>
                                        </p:attrNameLst>
                                      </p:cBhvr>
                                      <p:to>
                                        <p:strVal val="visible"/>
                                      </p:to>
                                    </p:set>
                                    <p:animEffect transition="in" filter="checkerboard(across)">
                                      <p:cBhvr>
                                        <p:cTn id="12" dur="500"/>
                                        <p:tgtEl>
                                          <p:spTgt spid="619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30" grpId="0" animBg="1"/>
      <p:bldP spid="619531"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a:xfrm>
            <a:off x="2209800" y="381000"/>
            <a:ext cx="7772400" cy="1143000"/>
          </a:xfrm>
        </p:spPr>
        <p:txBody>
          <a:bodyPr/>
          <a:lstStyle/>
          <a:p>
            <a:r>
              <a:rPr lang="en-US" altLang="zh-CN">
                <a:ea typeface="宋体" panose="02010600030101010101" pitchFamily="2" charset="-122"/>
              </a:rPr>
              <a:t>Luckily…</a:t>
            </a:r>
          </a:p>
        </p:txBody>
      </p:sp>
      <p:sp>
        <p:nvSpPr>
          <p:cNvPr id="620547" name="Rectangle 3"/>
          <p:cNvSpPr>
            <a:spLocks noGrp="1" noChangeArrowheads="1"/>
          </p:cNvSpPr>
          <p:nvPr>
            <p:ph type="body" idx="1"/>
          </p:nvPr>
        </p:nvSpPr>
        <p:spPr>
          <a:xfrm>
            <a:off x="2286000" y="1524000"/>
            <a:ext cx="7772400" cy="4419600"/>
          </a:xfrm>
        </p:spPr>
        <p:txBody>
          <a:bodyPr/>
          <a:lstStyle/>
          <a:p>
            <a:pPr>
              <a:lnSpc>
                <a:spcPct val="90000"/>
              </a:lnSpc>
            </a:pPr>
            <a:r>
              <a:rPr lang="en-US" altLang="zh-CN">
                <a:ea typeface="宋体" panose="02010600030101010101" pitchFamily="2" charset="-122"/>
              </a:rPr>
              <a:t>Operators picked message keys (“cillies”)</a:t>
            </a:r>
          </a:p>
          <a:p>
            <a:pPr lvl="1">
              <a:lnSpc>
                <a:spcPct val="90000"/>
              </a:lnSpc>
            </a:pPr>
            <a:r>
              <a:rPr lang="en-US" altLang="zh-CN">
                <a:ea typeface="宋体" panose="02010600030101010101" pitchFamily="2" charset="-122"/>
              </a:rPr>
              <a:t>Identical letters</a:t>
            </a:r>
          </a:p>
          <a:p>
            <a:pPr lvl="1">
              <a:lnSpc>
                <a:spcPct val="90000"/>
              </a:lnSpc>
            </a:pPr>
            <a:r>
              <a:rPr lang="en-US" altLang="zh-CN">
                <a:ea typeface="宋体" panose="02010600030101010101" pitchFamily="2" charset="-122"/>
              </a:rPr>
              <a:t>Easy to type (e.g., QWE)</a:t>
            </a:r>
          </a:p>
          <a:p>
            <a:pPr>
              <a:lnSpc>
                <a:spcPct val="90000"/>
              </a:lnSpc>
            </a:pPr>
            <a:r>
              <a:rPr lang="en-US" altLang="zh-CN">
                <a:ea typeface="宋体" panose="02010600030101010101" pitchFamily="2" charset="-122"/>
              </a:rPr>
              <a:t>If we can guess P</a:t>
            </a:r>
            <a:r>
              <a:rPr lang="en-US" altLang="zh-CN" baseline="-25000">
                <a:ea typeface="宋体" panose="02010600030101010101" pitchFamily="2" charset="-122"/>
              </a:rPr>
              <a:t>1 </a:t>
            </a:r>
            <a:r>
              <a:rPr lang="en-US" altLang="zh-CN">
                <a:ea typeface="宋体" panose="02010600030101010101" pitchFamily="2" charset="-122"/>
              </a:rPr>
              <a:t>=</a:t>
            </a:r>
            <a:r>
              <a:rPr lang="en-US" altLang="zh-CN" baseline="-25000">
                <a:ea typeface="宋体" panose="02010600030101010101" pitchFamily="2" charset="-122"/>
              </a:rPr>
              <a:t>  </a:t>
            </a:r>
            <a:r>
              <a:rPr lang="en-US" altLang="zh-CN">
                <a:ea typeface="宋体" panose="02010600030101010101" pitchFamily="2" charset="-122"/>
              </a:rPr>
              <a:t>P</a:t>
            </a:r>
            <a:r>
              <a:rPr lang="en-US" altLang="zh-CN" baseline="-25000">
                <a:ea typeface="宋体" panose="02010600030101010101" pitchFamily="2" charset="-122"/>
              </a:rPr>
              <a:t>2 </a:t>
            </a:r>
            <a:r>
              <a:rPr lang="en-US" altLang="zh-CN">
                <a:ea typeface="宋体" panose="02010600030101010101" pitchFamily="2" charset="-122"/>
              </a:rPr>
              <a:t>=</a:t>
            </a:r>
            <a:r>
              <a:rPr lang="en-US" altLang="zh-CN" baseline="-25000">
                <a:ea typeface="宋体" panose="02010600030101010101" pitchFamily="2" charset="-122"/>
              </a:rPr>
              <a:t>  </a:t>
            </a:r>
            <a:r>
              <a:rPr lang="en-US" altLang="zh-CN">
                <a:ea typeface="宋体" panose="02010600030101010101" pitchFamily="2" charset="-122"/>
              </a:rPr>
              <a:t>P</a:t>
            </a:r>
            <a:r>
              <a:rPr lang="en-US" altLang="zh-CN" baseline="-25000">
                <a:ea typeface="宋体" panose="02010600030101010101" pitchFamily="2" charset="-122"/>
              </a:rPr>
              <a:t>3</a:t>
            </a:r>
            <a:r>
              <a:rPr lang="en-US" altLang="zh-CN" sz="3600" baseline="-25000">
                <a:ea typeface="宋体" panose="02010600030101010101" pitchFamily="2" charset="-122"/>
              </a:rPr>
              <a:t>  </a:t>
            </a:r>
            <a:r>
              <a:rPr lang="en-US" altLang="zh-CN">
                <a:ea typeface="宋体" panose="02010600030101010101" pitchFamily="2" charset="-122"/>
              </a:rPr>
              <a:t>(or known relationships) can reduce number of possible factorizations</a:t>
            </a:r>
          </a:p>
          <a:p>
            <a:pPr>
              <a:lnSpc>
                <a:spcPct val="90000"/>
              </a:lnSpc>
            </a:pPr>
            <a:r>
              <a:rPr lang="en-US" altLang="zh-CN">
                <a:ea typeface="宋体" panose="02010600030101010101" pitchFamily="2" charset="-122"/>
              </a:rPr>
              <a:t>If we’re lucky – this leads to E</a:t>
            </a:r>
            <a:r>
              <a:rPr lang="en-US" altLang="zh-CN" baseline="-25000">
                <a:ea typeface="宋体" panose="02010600030101010101" pitchFamily="2" charset="-122"/>
              </a:rPr>
              <a:t>1 </a:t>
            </a:r>
            <a:r>
              <a:rPr lang="en-US" altLang="zh-CN">
                <a:ea typeface="宋体" panose="02010600030101010101" pitchFamily="2" charset="-122"/>
              </a:rPr>
              <a:t>…E</a:t>
            </a:r>
            <a:r>
              <a:rPr lang="en-US" altLang="zh-CN" baseline="-25000">
                <a:ea typeface="宋体" panose="02010600030101010101" pitchFamily="2" charset="-122"/>
              </a:rPr>
              <a:t>6</a:t>
            </a:r>
            <a:r>
              <a:rPr lang="en-US" altLang="zh-CN">
                <a:ea typeface="宋体" panose="02010600030101010101" pitchFamily="2" charset="-122"/>
              </a:rPr>
              <a:t> </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111</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07674735"/>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r>
              <a:rPr lang="en-US" altLang="zh-CN">
                <a:ea typeface="宋体" panose="02010600030101010101" pitchFamily="2" charset="-122"/>
              </a:rPr>
              <a:t>Solving?</a:t>
            </a:r>
          </a:p>
        </p:txBody>
      </p:sp>
      <p:sp>
        <p:nvSpPr>
          <p:cNvPr id="621571" name="Rectangle 3"/>
          <p:cNvSpPr>
            <a:spLocks noGrp="1" noChangeArrowheads="1"/>
          </p:cNvSpPr>
          <p:nvPr>
            <p:ph type="body" idx="1"/>
          </p:nvPr>
        </p:nvSpPr>
        <p:spPr/>
        <p:txBody>
          <a:bodyPr/>
          <a:lstStyle/>
          <a:p>
            <a:pPr>
              <a:buFontTx/>
              <a:buNone/>
            </a:pPr>
            <a:r>
              <a:rPr lang="en-US" altLang="zh-CN" sz="3600">
                <a:ea typeface="宋体" panose="02010600030101010101" pitchFamily="2" charset="-122"/>
              </a:rPr>
              <a:t>E</a:t>
            </a:r>
            <a:r>
              <a:rPr lang="en-US" altLang="zh-CN" sz="3600" baseline="-25000">
                <a:ea typeface="宋体" panose="02010600030101010101" pitchFamily="2" charset="-122"/>
              </a:rPr>
              <a:t>1</a:t>
            </a:r>
            <a:r>
              <a:rPr lang="en-US" altLang="zh-CN" sz="3600">
                <a:ea typeface="宋体" panose="02010600030101010101" pitchFamily="2" charset="-122"/>
              </a:rPr>
              <a:t> = </a:t>
            </a:r>
            <a:r>
              <a:rPr lang="en-US" altLang="zh-CN" sz="3600">
                <a:solidFill>
                  <a:schemeClr val="hlink"/>
                </a:solidFill>
                <a:ea typeface="宋体" panose="02010600030101010101" pitchFamily="2" charset="-122"/>
              </a:rPr>
              <a:t>B</a:t>
            </a:r>
            <a:r>
              <a:rPr lang="en-US" altLang="zh-CN" sz="3600" baseline="30000">
                <a:ea typeface="宋体" panose="02010600030101010101" pitchFamily="2" charset="-122"/>
              </a:rPr>
              <a:t>-1</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-1</a:t>
            </a:r>
            <a:r>
              <a:rPr lang="en-US" altLang="zh-CN">
                <a:solidFill>
                  <a:schemeClr val="hlink"/>
                </a:solidFill>
                <a:ea typeface="宋体" panose="02010600030101010101" pitchFamily="2" charset="-122"/>
              </a:rPr>
              <a:t>Q</a:t>
            </a:r>
            <a:r>
              <a:rPr lang="en-US" altLang="zh-CN" sz="3600" baseline="30000">
                <a:ea typeface="宋体" panose="02010600030101010101" pitchFamily="2" charset="-122"/>
              </a:rPr>
              <a:t> </a:t>
            </a:r>
            <a:r>
              <a:rPr lang="en-US" altLang="zh-CN" sz="3600">
                <a:solidFill>
                  <a:schemeClr val="hlink"/>
                </a:solidFill>
                <a:ea typeface="宋体" panose="02010600030101010101" pitchFamily="2" charset="-122"/>
              </a:rPr>
              <a:t>LB</a:t>
            </a:r>
            <a:endParaRPr lang="en-US" altLang="zh-CN" sz="3600">
              <a:ea typeface="宋体" panose="02010600030101010101" pitchFamily="2" charset="-122"/>
            </a:endParaRPr>
          </a:p>
          <a:p>
            <a:pPr>
              <a:buFontTx/>
              <a:buNone/>
            </a:pPr>
            <a:r>
              <a:rPr lang="en-US" altLang="zh-CN" sz="3600">
                <a:ea typeface="宋体" panose="02010600030101010101" pitchFamily="2" charset="-122"/>
              </a:rPr>
              <a:t>E</a:t>
            </a:r>
            <a:r>
              <a:rPr lang="en-US" altLang="zh-CN" sz="3600" baseline="-25000">
                <a:ea typeface="宋体" panose="02010600030101010101" pitchFamily="2" charset="-122"/>
              </a:rPr>
              <a:t>2</a:t>
            </a:r>
            <a:r>
              <a:rPr lang="en-US" altLang="zh-CN" sz="3600">
                <a:ea typeface="宋体" panose="02010600030101010101" pitchFamily="2" charset="-122"/>
              </a:rPr>
              <a:t> = </a:t>
            </a:r>
            <a:r>
              <a:rPr lang="en-US" altLang="zh-CN" sz="3600">
                <a:solidFill>
                  <a:schemeClr val="hlink"/>
                </a:solidFill>
                <a:ea typeface="宋体" panose="02010600030101010101" pitchFamily="2" charset="-122"/>
              </a:rPr>
              <a:t>B</a:t>
            </a:r>
            <a:r>
              <a:rPr lang="en-US" altLang="zh-CN" sz="3600" baseline="30000">
                <a:ea typeface="宋体" panose="02010600030101010101" pitchFamily="2" charset="-122"/>
              </a:rPr>
              <a:t>-1</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-2</a:t>
            </a:r>
            <a:r>
              <a:rPr lang="en-US" altLang="zh-CN">
                <a:solidFill>
                  <a:schemeClr val="hlink"/>
                </a:solidFill>
                <a:ea typeface="宋体" panose="02010600030101010101" pitchFamily="2" charset="-122"/>
              </a:rPr>
              <a:t>Q</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2</a:t>
            </a:r>
            <a:r>
              <a:rPr lang="en-US" altLang="zh-CN" sz="3600">
                <a:solidFill>
                  <a:schemeClr val="hlink"/>
                </a:solidFill>
                <a:ea typeface="宋体" panose="02010600030101010101" pitchFamily="2" charset="-122"/>
              </a:rPr>
              <a:t>B</a:t>
            </a:r>
            <a:endParaRPr lang="en-US" altLang="zh-CN" sz="3600">
              <a:ea typeface="宋体" panose="02010600030101010101" pitchFamily="2" charset="-122"/>
            </a:endParaRPr>
          </a:p>
          <a:p>
            <a:pPr>
              <a:buFontTx/>
              <a:buNone/>
            </a:pPr>
            <a:r>
              <a:rPr lang="en-US" altLang="zh-CN" sz="3600">
                <a:ea typeface="宋体" panose="02010600030101010101" pitchFamily="2" charset="-122"/>
              </a:rPr>
              <a:t>E</a:t>
            </a:r>
            <a:r>
              <a:rPr lang="en-US" altLang="zh-CN" sz="3600" baseline="-25000">
                <a:ea typeface="宋体" panose="02010600030101010101" pitchFamily="2" charset="-122"/>
              </a:rPr>
              <a:t>3</a:t>
            </a:r>
            <a:r>
              <a:rPr lang="en-US" altLang="zh-CN" sz="3600">
                <a:ea typeface="宋体" panose="02010600030101010101" pitchFamily="2" charset="-122"/>
              </a:rPr>
              <a:t> = </a:t>
            </a:r>
            <a:r>
              <a:rPr lang="en-US" altLang="zh-CN" sz="3600">
                <a:solidFill>
                  <a:schemeClr val="hlink"/>
                </a:solidFill>
                <a:ea typeface="宋体" panose="02010600030101010101" pitchFamily="2" charset="-122"/>
              </a:rPr>
              <a:t>B</a:t>
            </a:r>
            <a:r>
              <a:rPr lang="en-US" altLang="zh-CN" sz="3600" baseline="30000">
                <a:ea typeface="宋体" panose="02010600030101010101" pitchFamily="2" charset="-122"/>
              </a:rPr>
              <a:t>-1</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-3</a:t>
            </a:r>
            <a:r>
              <a:rPr lang="en-US" altLang="zh-CN">
                <a:solidFill>
                  <a:schemeClr val="hlink"/>
                </a:solidFill>
                <a:ea typeface="宋体" panose="02010600030101010101" pitchFamily="2" charset="-122"/>
              </a:rPr>
              <a:t>Q</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3</a:t>
            </a:r>
            <a:r>
              <a:rPr lang="en-US" altLang="zh-CN" sz="3600">
                <a:solidFill>
                  <a:schemeClr val="hlink"/>
                </a:solidFill>
                <a:ea typeface="宋体" panose="02010600030101010101" pitchFamily="2" charset="-122"/>
              </a:rPr>
              <a:t>B</a:t>
            </a:r>
            <a:endParaRPr lang="en-US" altLang="zh-CN" sz="3600">
              <a:ea typeface="宋体" panose="02010600030101010101" pitchFamily="2" charset="-122"/>
            </a:endParaRPr>
          </a:p>
          <a:p>
            <a:pPr>
              <a:buFontTx/>
              <a:buNone/>
            </a:pPr>
            <a:r>
              <a:rPr lang="en-US" altLang="zh-CN" sz="3600">
                <a:ea typeface="宋体" panose="02010600030101010101" pitchFamily="2" charset="-122"/>
              </a:rPr>
              <a:t>E</a:t>
            </a:r>
            <a:r>
              <a:rPr lang="en-US" altLang="zh-CN" sz="3600" baseline="-25000">
                <a:ea typeface="宋体" panose="02010600030101010101" pitchFamily="2" charset="-122"/>
              </a:rPr>
              <a:t>4</a:t>
            </a:r>
            <a:r>
              <a:rPr lang="en-US" altLang="zh-CN" sz="3600">
                <a:ea typeface="宋体" panose="02010600030101010101" pitchFamily="2" charset="-122"/>
              </a:rPr>
              <a:t> = </a:t>
            </a:r>
            <a:r>
              <a:rPr lang="en-US" altLang="zh-CN" sz="3600">
                <a:solidFill>
                  <a:schemeClr val="hlink"/>
                </a:solidFill>
                <a:ea typeface="宋体" panose="02010600030101010101" pitchFamily="2" charset="-122"/>
              </a:rPr>
              <a:t>B</a:t>
            </a:r>
            <a:r>
              <a:rPr lang="en-US" altLang="zh-CN" sz="3600" baseline="30000">
                <a:ea typeface="宋体" panose="02010600030101010101" pitchFamily="2" charset="-122"/>
              </a:rPr>
              <a:t>-1</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-4</a:t>
            </a:r>
            <a:r>
              <a:rPr lang="en-US" altLang="zh-CN">
                <a:solidFill>
                  <a:schemeClr val="hlink"/>
                </a:solidFill>
                <a:ea typeface="宋体" panose="02010600030101010101" pitchFamily="2" charset="-122"/>
              </a:rPr>
              <a:t>Q</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4</a:t>
            </a:r>
            <a:r>
              <a:rPr lang="en-US" altLang="zh-CN" sz="3600">
                <a:solidFill>
                  <a:schemeClr val="hlink"/>
                </a:solidFill>
                <a:ea typeface="宋体" panose="02010600030101010101" pitchFamily="2" charset="-122"/>
              </a:rPr>
              <a:t>B</a:t>
            </a:r>
            <a:endParaRPr lang="en-US" altLang="zh-CN" sz="3600">
              <a:ea typeface="宋体" panose="02010600030101010101" pitchFamily="2" charset="-122"/>
            </a:endParaRPr>
          </a:p>
          <a:p>
            <a:pPr>
              <a:buFontTx/>
              <a:buNone/>
            </a:pPr>
            <a:r>
              <a:rPr lang="en-US" altLang="zh-CN" sz="3600">
                <a:ea typeface="宋体" panose="02010600030101010101" pitchFamily="2" charset="-122"/>
              </a:rPr>
              <a:t>E</a:t>
            </a:r>
            <a:r>
              <a:rPr lang="en-US" altLang="zh-CN" sz="3600" baseline="-25000">
                <a:ea typeface="宋体" panose="02010600030101010101" pitchFamily="2" charset="-122"/>
              </a:rPr>
              <a:t>5</a:t>
            </a:r>
            <a:r>
              <a:rPr lang="en-US" altLang="zh-CN" sz="3600">
                <a:ea typeface="宋体" panose="02010600030101010101" pitchFamily="2" charset="-122"/>
              </a:rPr>
              <a:t> = </a:t>
            </a:r>
            <a:r>
              <a:rPr lang="en-US" altLang="zh-CN" sz="3600">
                <a:solidFill>
                  <a:schemeClr val="hlink"/>
                </a:solidFill>
                <a:ea typeface="宋体" panose="02010600030101010101" pitchFamily="2" charset="-122"/>
              </a:rPr>
              <a:t>B</a:t>
            </a:r>
            <a:r>
              <a:rPr lang="en-US" altLang="zh-CN" sz="3600" baseline="30000">
                <a:ea typeface="宋体" panose="02010600030101010101" pitchFamily="2" charset="-122"/>
              </a:rPr>
              <a:t>-1</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-5</a:t>
            </a:r>
            <a:r>
              <a:rPr lang="en-US" altLang="zh-CN">
                <a:solidFill>
                  <a:schemeClr val="hlink"/>
                </a:solidFill>
                <a:ea typeface="宋体" panose="02010600030101010101" pitchFamily="2" charset="-122"/>
              </a:rPr>
              <a:t>Q</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5</a:t>
            </a:r>
            <a:r>
              <a:rPr lang="en-US" altLang="zh-CN" sz="3600">
                <a:solidFill>
                  <a:schemeClr val="hlink"/>
                </a:solidFill>
                <a:ea typeface="宋体" panose="02010600030101010101" pitchFamily="2" charset="-122"/>
              </a:rPr>
              <a:t>B</a:t>
            </a:r>
            <a:endParaRPr lang="en-US" altLang="zh-CN" sz="3600">
              <a:ea typeface="宋体" panose="02010600030101010101" pitchFamily="2" charset="-122"/>
            </a:endParaRPr>
          </a:p>
          <a:p>
            <a:pPr>
              <a:buFontTx/>
              <a:buNone/>
            </a:pPr>
            <a:r>
              <a:rPr lang="en-US" altLang="zh-CN" sz="3600">
                <a:ea typeface="宋体" panose="02010600030101010101" pitchFamily="2" charset="-122"/>
              </a:rPr>
              <a:t>E</a:t>
            </a:r>
            <a:r>
              <a:rPr lang="en-US" altLang="zh-CN" sz="3600" baseline="-25000">
                <a:ea typeface="宋体" panose="02010600030101010101" pitchFamily="2" charset="-122"/>
              </a:rPr>
              <a:t>6</a:t>
            </a:r>
            <a:r>
              <a:rPr lang="en-US" altLang="zh-CN" sz="3600">
                <a:ea typeface="宋体" panose="02010600030101010101" pitchFamily="2" charset="-122"/>
              </a:rPr>
              <a:t> = </a:t>
            </a:r>
            <a:r>
              <a:rPr lang="en-US" altLang="zh-CN" sz="3600">
                <a:solidFill>
                  <a:schemeClr val="hlink"/>
                </a:solidFill>
                <a:ea typeface="宋体" panose="02010600030101010101" pitchFamily="2" charset="-122"/>
              </a:rPr>
              <a:t>B</a:t>
            </a:r>
            <a:r>
              <a:rPr lang="en-US" altLang="zh-CN" sz="3600" baseline="30000">
                <a:ea typeface="宋体" panose="02010600030101010101" pitchFamily="2" charset="-122"/>
              </a:rPr>
              <a:t>-1</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-6</a:t>
            </a:r>
            <a:r>
              <a:rPr lang="en-US" altLang="zh-CN">
                <a:solidFill>
                  <a:schemeClr val="hlink"/>
                </a:solidFill>
                <a:ea typeface="宋体" panose="02010600030101010101" pitchFamily="2" charset="-122"/>
              </a:rPr>
              <a:t>Q</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6</a:t>
            </a:r>
            <a:r>
              <a:rPr lang="en-US" altLang="zh-CN" sz="3600">
                <a:solidFill>
                  <a:schemeClr val="hlink"/>
                </a:solidFill>
                <a:ea typeface="宋体" panose="02010600030101010101" pitchFamily="2" charset="-122"/>
              </a:rPr>
              <a:t>B</a:t>
            </a:r>
          </a:p>
        </p:txBody>
      </p:sp>
      <p:sp>
        <p:nvSpPr>
          <p:cNvPr id="621572" name="Text Box 4"/>
          <p:cNvSpPr txBox="1">
            <a:spLocks noChangeArrowheads="1"/>
          </p:cNvSpPr>
          <p:nvPr/>
        </p:nvSpPr>
        <p:spPr bwMode="auto">
          <a:xfrm>
            <a:off x="6324601" y="2819400"/>
            <a:ext cx="3368675" cy="156966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6 equations, 3 unknowns</a:t>
            </a:r>
          </a:p>
          <a:p>
            <a:endParaRPr lang="en-US" altLang="zh-CN" sz="2400">
              <a:ea typeface="宋体" panose="02010600030101010101" pitchFamily="2" charset="-122"/>
            </a:endParaRPr>
          </a:p>
          <a:p>
            <a:r>
              <a:rPr lang="en-US" altLang="zh-CN" sz="2400">
                <a:ea typeface="宋体" panose="02010600030101010101" pitchFamily="2" charset="-122"/>
              </a:rPr>
              <a:t>Not known to be efficiently solvable</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112</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528804807"/>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a:xfrm>
            <a:off x="1981200" y="76200"/>
            <a:ext cx="8229600" cy="1143000"/>
          </a:xfrm>
        </p:spPr>
        <p:txBody>
          <a:bodyPr/>
          <a:lstStyle/>
          <a:p>
            <a:r>
              <a:rPr lang="en-US" altLang="zh-CN">
                <a:ea typeface="宋体" panose="02010600030101010101" pitchFamily="2" charset="-122"/>
              </a:rPr>
              <a:t>Solving?</a:t>
            </a:r>
          </a:p>
        </p:txBody>
      </p:sp>
      <p:sp>
        <p:nvSpPr>
          <p:cNvPr id="622595" name="Rectangle 3"/>
          <p:cNvSpPr>
            <a:spLocks noGrp="1" noChangeArrowheads="1"/>
          </p:cNvSpPr>
          <p:nvPr>
            <p:ph type="body" idx="1"/>
          </p:nvPr>
        </p:nvSpPr>
        <p:spPr>
          <a:xfrm>
            <a:off x="2209800" y="1219200"/>
            <a:ext cx="7772400" cy="2541588"/>
          </a:xfrm>
        </p:spPr>
        <p:txBody>
          <a:bodyPr/>
          <a:lstStyle/>
          <a:p>
            <a:pPr>
              <a:buFontTx/>
              <a:buNone/>
            </a:pPr>
            <a:r>
              <a:rPr lang="en-US" altLang="zh-CN" sz="3600">
                <a:ea typeface="宋体" panose="02010600030101010101" pitchFamily="2" charset="-122"/>
              </a:rPr>
              <a:t>E</a:t>
            </a:r>
            <a:r>
              <a:rPr lang="en-US" altLang="zh-CN" sz="3600" baseline="-25000">
                <a:ea typeface="宋体" panose="02010600030101010101" pitchFamily="2" charset="-122"/>
              </a:rPr>
              <a:t>1</a:t>
            </a:r>
            <a:r>
              <a:rPr lang="en-US" altLang="zh-CN" sz="3600">
                <a:ea typeface="宋体" panose="02010600030101010101" pitchFamily="2" charset="-122"/>
              </a:rPr>
              <a:t> = B</a:t>
            </a:r>
            <a:r>
              <a:rPr lang="en-US" altLang="zh-CN" sz="3600" baseline="30000">
                <a:ea typeface="宋体" panose="02010600030101010101" pitchFamily="2" charset="-122"/>
              </a:rPr>
              <a:t>-1</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-1</a:t>
            </a:r>
            <a:r>
              <a:rPr lang="en-US" altLang="zh-CN">
                <a:solidFill>
                  <a:schemeClr val="hlink"/>
                </a:solidFill>
                <a:ea typeface="宋体" panose="02010600030101010101" pitchFamily="2" charset="-122"/>
              </a:rPr>
              <a:t>Q</a:t>
            </a:r>
            <a:r>
              <a:rPr lang="en-US" altLang="zh-CN" sz="3600" baseline="30000">
                <a:ea typeface="宋体" panose="02010600030101010101" pitchFamily="2" charset="-122"/>
              </a:rPr>
              <a:t> </a:t>
            </a:r>
            <a:r>
              <a:rPr lang="en-US" altLang="zh-CN" sz="3600">
                <a:solidFill>
                  <a:schemeClr val="hlink"/>
                </a:solidFill>
                <a:ea typeface="宋体" panose="02010600030101010101" pitchFamily="2" charset="-122"/>
              </a:rPr>
              <a:t>L</a:t>
            </a:r>
            <a:r>
              <a:rPr lang="en-US" altLang="zh-CN" sz="3600">
                <a:ea typeface="宋体" panose="02010600030101010101" pitchFamily="2" charset="-122"/>
              </a:rPr>
              <a:t>B</a:t>
            </a:r>
          </a:p>
          <a:p>
            <a:pPr>
              <a:buFontTx/>
              <a:buNone/>
            </a:pPr>
            <a:r>
              <a:rPr lang="en-US" altLang="zh-CN" sz="3600">
                <a:ea typeface="宋体" panose="02010600030101010101" pitchFamily="2" charset="-122"/>
              </a:rPr>
              <a:t>BE</a:t>
            </a:r>
            <a:r>
              <a:rPr lang="en-US" altLang="zh-CN" sz="3600" baseline="-25000">
                <a:ea typeface="宋体" panose="02010600030101010101" pitchFamily="2" charset="-122"/>
              </a:rPr>
              <a:t>1</a:t>
            </a:r>
            <a:r>
              <a:rPr lang="en-US" altLang="zh-CN" sz="3600">
                <a:ea typeface="宋体" panose="02010600030101010101" pitchFamily="2" charset="-122"/>
              </a:rPr>
              <a:t>B</a:t>
            </a:r>
            <a:r>
              <a:rPr lang="en-US" altLang="zh-CN" sz="3600" baseline="30000">
                <a:ea typeface="宋体" panose="02010600030101010101" pitchFamily="2" charset="-122"/>
              </a:rPr>
              <a:t>-1</a:t>
            </a:r>
            <a:r>
              <a:rPr lang="en-US" altLang="zh-CN" sz="3600">
                <a:ea typeface="宋体" panose="02010600030101010101" pitchFamily="2" charset="-122"/>
              </a:rPr>
              <a:t> = </a:t>
            </a:r>
            <a:r>
              <a:rPr lang="en-US" altLang="zh-CN" sz="3600">
                <a:solidFill>
                  <a:schemeClr val="hlink"/>
                </a:solidFill>
                <a:ea typeface="宋体" panose="02010600030101010101" pitchFamily="2" charset="-122"/>
              </a:rPr>
              <a:t>L</a:t>
            </a:r>
            <a:r>
              <a:rPr lang="en-US" altLang="zh-CN" sz="3600" baseline="30000">
                <a:ea typeface="宋体" panose="02010600030101010101" pitchFamily="2" charset="-122"/>
              </a:rPr>
              <a:t>-1</a:t>
            </a:r>
            <a:r>
              <a:rPr lang="en-US" altLang="zh-CN">
                <a:solidFill>
                  <a:schemeClr val="hlink"/>
                </a:solidFill>
                <a:ea typeface="宋体" panose="02010600030101010101" pitchFamily="2" charset="-122"/>
              </a:rPr>
              <a:t>Q</a:t>
            </a:r>
            <a:r>
              <a:rPr lang="en-US" altLang="zh-CN" sz="3600" baseline="30000">
                <a:ea typeface="宋体" panose="02010600030101010101" pitchFamily="2" charset="-122"/>
              </a:rPr>
              <a:t> </a:t>
            </a:r>
            <a:r>
              <a:rPr lang="en-US" altLang="zh-CN" sz="3600">
                <a:solidFill>
                  <a:schemeClr val="hlink"/>
                </a:solidFill>
                <a:ea typeface="宋体" panose="02010600030101010101" pitchFamily="2" charset="-122"/>
              </a:rPr>
              <a:t>L</a:t>
            </a:r>
          </a:p>
          <a:p>
            <a:pPr>
              <a:buFontTx/>
              <a:buNone/>
            </a:pPr>
            <a:r>
              <a:rPr lang="en-US" altLang="zh-CN" sz="3600">
                <a:ea typeface="宋体" panose="02010600030101010101" pitchFamily="2" charset="-122"/>
              </a:rPr>
              <a:t>	6 equations, 2 unknowns – solvable</a:t>
            </a:r>
            <a:endParaRPr lang="en-US" altLang="zh-CN" sz="3600">
              <a:solidFill>
                <a:schemeClr val="hlink"/>
              </a:solidFill>
              <a:ea typeface="宋体" panose="02010600030101010101" pitchFamily="2" charset="-122"/>
            </a:endParaRPr>
          </a:p>
          <a:p>
            <a:pPr>
              <a:buFontTx/>
              <a:buNone/>
            </a:pPr>
            <a:endParaRPr lang="en-US" altLang="zh-CN" sz="3600">
              <a:ea typeface="宋体" panose="02010600030101010101" pitchFamily="2" charset="-122"/>
            </a:endParaRPr>
          </a:p>
        </p:txBody>
      </p:sp>
      <p:sp>
        <p:nvSpPr>
          <p:cNvPr id="622596" name="Text Box 4"/>
          <p:cNvSpPr txBox="1">
            <a:spLocks noChangeArrowheads="1"/>
          </p:cNvSpPr>
          <p:nvPr/>
        </p:nvSpPr>
        <p:spPr bwMode="auto">
          <a:xfrm>
            <a:off x="6781801" y="1219201"/>
            <a:ext cx="3368675" cy="1200329"/>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Often, know plugboard settings (didn’t change frequently)</a:t>
            </a:r>
          </a:p>
        </p:txBody>
      </p:sp>
      <p:sp>
        <p:nvSpPr>
          <p:cNvPr id="622597" name="Text Box 5"/>
          <p:cNvSpPr txBox="1">
            <a:spLocks noChangeArrowheads="1"/>
          </p:cNvSpPr>
          <p:nvPr/>
        </p:nvSpPr>
        <p:spPr bwMode="auto">
          <a:xfrm>
            <a:off x="1747838" y="3627438"/>
            <a:ext cx="8926512" cy="193899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6 possible arrangements of 3 rotors, 26</a:t>
            </a:r>
            <a:r>
              <a:rPr lang="en-US" altLang="zh-CN" sz="2400" baseline="30000">
                <a:ea typeface="宋体" panose="02010600030101010101" pitchFamily="2" charset="-122"/>
              </a:rPr>
              <a:t>3</a:t>
            </a:r>
            <a:r>
              <a:rPr lang="en-US" altLang="zh-CN" sz="2400">
                <a:ea typeface="宋体" panose="02010600030101010101" pitchFamily="2" charset="-122"/>
              </a:rPr>
              <a:t> starting locations</a:t>
            </a:r>
          </a:p>
          <a:p>
            <a:r>
              <a:rPr lang="en-US" altLang="zh-CN" sz="2400">
                <a:ea typeface="宋体" panose="02010600030101010101" pitchFamily="2" charset="-122"/>
              </a:rPr>
              <a:t>= 105,456 possibilities</a:t>
            </a:r>
          </a:p>
          <a:p>
            <a:r>
              <a:rPr lang="en-US" altLang="zh-CN" sz="2400">
                <a:ea typeface="宋体" panose="02010600030101010101" pitchFamily="2" charset="-122"/>
              </a:rPr>
              <a:t>Poles spent a year building a catalog of cycle structures</a:t>
            </a:r>
          </a:p>
          <a:p>
            <a:r>
              <a:rPr lang="en-US" altLang="zh-CN" sz="2400">
                <a:ea typeface="宋体" panose="02010600030101010101" pitchFamily="2" charset="-122"/>
              </a:rPr>
              <a:t>covering all of them (until Nov 1937): 20 mins to break</a:t>
            </a:r>
          </a:p>
          <a:p>
            <a:r>
              <a:rPr lang="en-US" altLang="zh-CN" sz="2400">
                <a:ea typeface="宋体" panose="02010600030101010101" pitchFamily="2" charset="-122"/>
              </a:rPr>
              <a:t>Then Germans changed reflector and they had to start over.</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113</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543691473"/>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a:xfrm>
            <a:off x="2209800" y="304800"/>
            <a:ext cx="7772400" cy="1143000"/>
          </a:xfrm>
        </p:spPr>
        <p:txBody>
          <a:bodyPr/>
          <a:lstStyle/>
          <a:p>
            <a:r>
              <a:rPr lang="en-US" altLang="zh-CN">
                <a:ea typeface="宋体" panose="02010600030101010101" pitchFamily="2" charset="-122"/>
              </a:rPr>
              <a:t>1939</a:t>
            </a:r>
          </a:p>
        </p:txBody>
      </p:sp>
      <p:sp>
        <p:nvSpPr>
          <p:cNvPr id="623619" name="Rectangle 3"/>
          <p:cNvSpPr>
            <a:spLocks noGrp="1" noChangeArrowheads="1"/>
          </p:cNvSpPr>
          <p:nvPr>
            <p:ph type="body" idx="1"/>
          </p:nvPr>
        </p:nvSpPr>
        <p:spPr>
          <a:xfrm>
            <a:off x="2170114" y="1355726"/>
            <a:ext cx="8040687" cy="4587875"/>
          </a:xfrm>
        </p:spPr>
        <p:txBody>
          <a:bodyPr/>
          <a:lstStyle/>
          <a:p>
            <a:r>
              <a:rPr lang="en-US" altLang="zh-CN">
                <a:ea typeface="宋体" panose="02010600030101010101" pitchFamily="2" charset="-122"/>
              </a:rPr>
              <a:t>Early 1939 – Germany changes scamblers and adds extra plugboard cables, stop double-transmissions</a:t>
            </a:r>
          </a:p>
          <a:p>
            <a:pPr lvl="1"/>
            <a:r>
              <a:rPr lang="en-US" altLang="zh-CN">
                <a:ea typeface="宋体" panose="02010600030101010101" pitchFamily="2" charset="-122"/>
              </a:rPr>
              <a:t>Poland unable to cryptanalyze</a:t>
            </a:r>
          </a:p>
          <a:p>
            <a:r>
              <a:rPr lang="en-US" altLang="zh-CN">
                <a:ea typeface="宋体" panose="02010600030101010101" pitchFamily="2" charset="-122"/>
              </a:rPr>
              <a:t>25 July 1939 – Rejewski invites French and British cryptographers</a:t>
            </a:r>
          </a:p>
          <a:p>
            <a:pPr lvl="1"/>
            <a:r>
              <a:rPr lang="en-US" altLang="zh-CN">
                <a:ea typeface="宋体" panose="02010600030101010101" pitchFamily="2" charset="-122"/>
              </a:rPr>
              <a:t>Gives England replica Enigma machine constructed from plans, cryptanalysis</a:t>
            </a:r>
          </a:p>
          <a:p>
            <a:r>
              <a:rPr lang="en-US" altLang="zh-CN">
                <a:ea typeface="宋体" panose="02010600030101010101" pitchFamily="2" charset="-122"/>
              </a:rPr>
              <a:t>1 Sept 1939 – Germany invades Poland, WWII starts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114</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064205950"/>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r>
              <a:rPr lang="en-US" altLang="zh-CN">
                <a:ea typeface="宋体" panose="02010600030101010101" pitchFamily="2" charset="-122"/>
              </a:rPr>
              <a:t>Alan Turing</a:t>
            </a:r>
          </a:p>
        </p:txBody>
      </p:sp>
      <p:sp>
        <p:nvSpPr>
          <p:cNvPr id="624643" name="Rectangle 3"/>
          <p:cNvSpPr>
            <a:spLocks noGrp="1" noChangeArrowheads="1"/>
          </p:cNvSpPr>
          <p:nvPr>
            <p:ph type="body" idx="1"/>
          </p:nvPr>
        </p:nvSpPr>
        <p:spPr>
          <a:xfrm>
            <a:off x="1870075" y="1376363"/>
            <a:ext cx="5486400" cy="4648200"/>
          </a:xfrm>
        </p:spPr>
        <p:txBody>
          <a:bodyPr/>
          <a:lstStyle/>
          <a:p>
            <a:r>
              <a:rPr lang="en-US" altLang="zh-CN">
                <a:ea typeface="宋体" panose="02010600030101010101" pitchFamily="2" charset="-122"/>
              </a:rPr>
              <a:t>Leads British effort to crack Enigma</a:t>
            </a:r>
          </a:p>
          <a:p>
            <a:r>
              <a:rPr lang="en-US" altLang="zh-CN">
                <a:ea typeface="宋体" panose="02010600030101010101" pitchFamily="2" charset="-122"/>
              </a:rPr>
              <a:t>Use cribs (“WETTER” transmitted every day at 6am) to find structure of plugboard settings</a:t>
            </a:r>
          </a:p>
          <a:p>
            <a:r>
              <a:rPr lang="en-US" altLang="zh-CN">
                <a:ea typeface="宋体" panose="02010600030101010101" pitchFamily="2" charset="-122"/>
              </a:rPr>
              <a:t>10,000 people worked at Bletchley Park on breaking Enigma (100,000 for Manhattan Project)</a:t>
            </a:r>
          </a:p>
        </p:txBody>
      </p:sp>
      <p:pic>
        <p:nvPicPr>
          <p:cNvPr id="6246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0126" y="2011363"/>
            <a:ext cx="2771775" cy="32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115</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982144633"/>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2209800" y="228600"/>
            <a:ext cx="7772400" cy="1143000"/>
          </a:xfrm>
        </p:spPr>
        <p:txBody>
          <a:bodyPr/>
          <a:lstStyle/>
          <a:p>
            <a:r>
              <a:rPr lang="en-US" altLang="zh-CN">
                <a:ea typeface="宋体" panose="02010600030101010101" pitchFamily="2" charset="-122"/>
              </a:rPr>
              <a:t>Alan Turing’s “Bombe”</a:t>
            </a:r>
          </a:p>
        </p:txBody>
      </p:sp>
      <p:pic>
        <p:nvPicPr>
          <p:cNvPr id="625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6" y="1552576"/>
            <a:ext cx="4094163" cy="307022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6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581151"/>
            <a:ext cx="4129088" cy="3097213"/>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5669" name="Text Box 5"/>
          <p:cNvSpPr txBox="1">
            <a:spLocks noChangeArrowheads="1"/>
          </p:cNvSpPr>
          <p:nvPr/>
        </p:nvSpPr>
        <p:spPr bwMode="auto">
          <a:xfrm>
            <a:off x="2286000" y="4800601"/>
            <a:ext cx="7620000" cy="1200329"/>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Steps through all possible rotor positions (26</a:t>
            </a:r>
            <a:r>
              <a:rPr lang="en-US" altLang="zh-CN" sz="2400" baseline="30000">
                <a:ea typeface="宋体" panose="02010600030101010101" pitchFamily="2" charset="-122"/>
              </a:rPr>
              <a:t>3</a:t>
            </a:r>
            <a:r>
              <a:rPr lang="en-US" altLang="zh-CN" sz="2400">
                <a:ea typeface="宋体" panose="02010600030101010101" pitchFamily="2" charset="-122"/>
              </a:rPr>
              <a:t>), testing for probable plaintext; couldn’t search all plugboard settings (&gt; 10</a:t>
            </a:r>
            <a:r>
              <a:rPr lang="en-US" altLang="zh-CN" sz="2400" baseline="30000">
                <a:ea typeface="宋体" panose="02010600030101010101" pitchFamily="2" charset="-122"/>
              </a:rPr>
              <a:t>12</a:t>
            </a:r>
            <a:r>
              <a:rPr lang="en-US" altLang="zh-CN" sz="2400">
                <a:ea typeface="宋体" panose="02010600030101010101" pitchFamily="2" charset="-122"/>
              </a:rPr>
              <a:t>); take advantage of loops in cribs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116</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039112026"/>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p:txBody>
          <a:bodyPr/>
          <a:lstStyle/>
          <a:p>
            <a:r>
              <a:rPr lang="en-US" altLang="zh-CN">
                <a:ea typeface="宋体" panose="02010600030101010101" pitchFamily="2" charset="-122"/>
              </a:rPr>
              <a:t>“Bombes”</a:t>
            </a:r>
          </a:p>
        </p:txBody>
      </p:sp>
      <p:sp>
        <p:nvSpPr>
          <p:cNvPr id="660483" name="Rectangle 3"/>
          <p:cNvSpPr>
            <a:spLocks noGrp="1" noChangeArrowheads="1"/>
          </p:cNvSpPr>
          <p:nvPr>
            <p:ph type="body" idx="1"/>
          </p:nvPr>
        </p:nvSpPr>
        <p:spPr/>
        <p:txBody>
          <a:bodyPr/>
          <a:lstStyle/>
          <a:p>
            <a:r>
              <a:rPr lang="en-US" altLang="zh-CN">
                <a:ea typeface="宋体" panose="02010600030101010101" pitchFamily="2" charset="-122"/>
              </a:rPr>
              <a:t>Idea by Alan Turing</a:t>
            </a:r>
          </a:p>
          <a:p>
            <a:r>
              <a:rPr lang="en-US" altLang="zh-CN">
                <a:ea typeface="宋体" panose="02010600030101010101" pitchFamily="2" charset="-122"/>
              </a:rPr>
              <a:t>Name from Rejewski’s “Bomba” machine (Polish for bomb)</a:t>
            </a:r>
          </a:p>
          <a:p>
            <a:pPr lvl="1"/>
            <a:r>
              <a:rPr lang="en-US" altLang="zh-CN">
                <a:ea typeface="宋体" panose="02010600030101010101" pitchFamily="2" charset="-122"/>
              </a:rPr>
              <a:t>“for lack of a better idea” (Rejewki’s paper)</a:t>
            </a:r>
          </a:p>
          <a:p>
            <a:r>
              <a:rPr lang="en-US" altLang="zh-CN">
                <a:ea typeface="宋体" panose="02010600030101010101" pitchFamily="2" charset="-122"/>
              </a:rPr>
              <a:t>Design by “Doc” Keen, British Tabulating Machine Co.</a:t>
            </a:r>
          </a:p>
          <a:p>
            <a:r>
              <a:rPr lang="en-US" altLang="zh-CN">
                <a:ea typeface="宋体" panose="02010600030101010101" pitchFamily="2" charset="-122"/>
              </a:rPr>
              <a:t>First machine, “Victory”: Bletchley Park, March 1940</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117</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1572545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8600"/>
            <a:ext cx="7848600" cy="588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118</a:t>
            </a:fld>
            <a:endParaRPr lang="zh-CN" altLang="en-US"/>
          </a:p>
        </p:txBody>
      </p:sp>
      <p:sp>
        <p:nvSpPr>
          <p:cNvPr id="4"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5"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18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lstStyle/>
          <a:p>
            <a:r>
              <a:rPr lang="en-US" altLang="zh-CN">
                <a:ea typeface="宋体" panose="02010600030101010101" pitchFamily="2" charset="-122"/>
              </a:rPr>
              <a:t>Enigma Cryptanalysis</a:t>
            </a:r>
          </a:p>
        </p:txBody>
      </p:sp>
      <p:sp>
        <p:nvSpPr>
          <p:cNvPr id="626691" name="Rectangle 3"/>
          <p:cNvSpPr>
            <a:spLocks noGrp="1" noChangeArrowheads="1"/>
          </p:cNvSpPr>
          <p:nvPr>
            <p:ph type="body" idx="1"/>
          </p:nvPr>
        </p:nvSpPr>
        <p:spPr>
          <a:xfrm>
            <a:off x="2133600" y="1752600"/>
            <a:ext cx="8001000" cy="4114800"/>
          </a:xfrm>
        </p:spPr>
        <p:txBody>
          <a:bodyPr/>
          <a:lstStyle/>
          <a:p>
            <a:r>
              <a:rPr lang="en-US" altLang="zh-CN">
                <a:ea typeface="宋体" panose="02010600030101010101" pitchFamily="2" charset="-122"/>
              </a:rPr>
              <a:t>Relied on combination of sheer brilliance, mathematics, espionage, operator errors, and hard work</a:t>
            </a:r>
          </a:p>
          <a:p>
            <a:r>
              <a:rPr lang="en-US" altLang="zh-CN">
                <a:ea typeface="宋体" panose="02010600030101010101" pitchFamily="2" charset="-122"/>
              </a:rPr>
              <a:t>Huge impact on WWII</a:t>
            </a:r>
          </a:p>
          <a:p>
            <a:pPr lvl="1"/>
            <a:r>
              <a:rPr lang="en-US" altLang="zh-CN">
                <a:ea typeface="宋体" panose="02010600030101010101" pitchFamily="2" charset="-122"/>
              </a:rPr>
              <a:t>Britain knew where German U-boats were</a:t>
            </a:r>
          </a:p>
          <a:p>
            <a:pPr lvl="1"/>
            <a:r>
              <a:rPr lang="en-US" altLang="zh-CN">
                <a:ea typeface="宋体" panose="02010600030101010101" pitchFamily="2" charset="-122"/>
              </a:rPr>
              <a:t>Advance notice of bombing raids</a:t>
            </a:r>
          </a:p>
          <a:p>
            <a:pPr lvl="1"/>
            <a:r>
              <a:rPr lang="en-US" altLang="zh-CN">
                <a:ea typeface="宋体" panose="02010600030101010101" pitchFamily="2" charset="-122"/>
              </a:rPr>
              <a:t>But...keeping code break secret more important than short-term uses or giving credit: Turing’s Enigma report declassified in 1996!</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119</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52284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230" y="948644"/>
            <a:ext cx="6337540" cy="5127188"/>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63" name="Text Box 3"/>
          <p:cNvSpPr txBox="1">
            <a:spLocks noChangeArrowheads="1"/>
          </p:cNvSpPr>
          <p:nvPr/>
        </p:nvSpPr>
        <p:spPr bwMode="auto">
          <a:xfrm>
            <a:off x="2117725" y="3240088"/>
            <a:ext cx="184150" cy="45720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endParaRPr lang="zh-CN" altLang="zh-CN" sz="2400"/>
          </a:p>
        </p:txBody>
      </p:sp>
      <p:sp>
        <p:nvSpPr>
          <p:cNvPr id="552964" name="Rectangle 4"/>
          <p:cNvSpPr>
            <a:spLocks noGrp="1" noChangeArrowheads="1"/>
          </p:cNvSpPr>
          <p:nvPr>
            <p:ph type="title"/>
          </p:nvPr>
        </p:nvSpPr>
        <p:spPr>
          <a:xfrm flipH="1">
            <a:off x="3206870" y="216379"/>
            <a:ext cx="6019800" cy="609600"/>
          </a:xfrm>
          <a:noFill/>
          <a:ln/>
        </p:spPr>
        <p:txBody>
          <a:bodyPr/>
          <a:lstStyle/>
          <a:p>
            <a:r>
              <a:rPr lang="en-US" altLang="zh-CN" sz="2400" dirty="0">
                <a:ea typeface="宋体" panose="02010600030101010101" pitchFamily="2" charset="-122"/>
              </a:rPr>
              <a:t>http://monticello.org/jefferson/wheelcipher/</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12</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18912934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p:txBody>
          <a:bodyPr/>
          <a:lstStyle/>
          <a:p>
            <a:r>
              <a:rPr lang="en-US" altLang="zh-CN">
                <a:ea typeface="宋体" panose="02010600030101010101" pitchFamily="2" charset="-122"/>
              </a:rPr>
              <a:t>Turing after the War</a:t>
            </a:r>
          </a:p>
        </p:txBody>
      </p:sp>
      <p:sp>
        <p:nvSpPr>
          <p:cNvPr id="663555" name="Rectangle 3"/>
          <p:cNvSpPr>
            <a:spLocks noGrp="1" noChangeArrowheads="1"/>
          </p:cNvSpPr>
          <p:nvPr>
            <p:ph type="body" idx="1"/>
          </p:nvPr>
        </p:nvSpPr>
        <p:spPr>
          <a:xfrm>
            <a:off x="1752601" y="1306513"/>
            <a:ext cx="8848725" cy="4525962"/>
          </a:xfrm>
        </p:spPr>
        <p:txBody>
          <a:bodyPr/>
          <a:lstStyle/>
          <a:p>
            <a:r>
              <a:rPr lang="en-US" altLang="zh-CN">
                <a:ea typeface="宋体" panose="02010600030101010101" pitchFamily="2" charset="-122"/>
              </a:rPr>
              <a:t>Made several major contributions to Computer Science (both before and after)</a:t>
            </a:r>
          </a:p>
          <a:p>
            <a:pPr lvl="1"/>
            <a:r>
              <a:rPr lang="en-US" altLang="zh-CN">
                <a:ea typeface="宋体" panose="02010600030101010101" pitchFamily="2" charset="-122"/>
              </a:rPr>
              <a:t>Most important award is named “Turing Award”</a:t>
            </a:r>
          </a:p>
          <a:p>
            <a:r>
              <a:rPr lang="en-US" altLang="zh-CN">
                <a:ea typeface="宋体" panose="02010600030101010101" pitchFamily="2" charset="-122"/>
              </a:rPr>
              <a:t>Prosecuted for homosexuality</a:t>
            </a:r>
          </a:p>
          <a:p>
            <a:pPr lvl="1"/>
            <a:r>
              <a:rPr lang="en-US" altLang="zh-CN">
                <a:ea typeface="宋体" panose="02010600030101010101" pitchFamily="2" charset="-122"/>
              </a:rPr>
              <a:t>Illegal in Britain</a:t>
            </a:r>
          </a:p>
          <a:p>
            <a:pPr lvl="1"/>
            <a:r>
              <a:rPr lang="en-US" altLang="zh-CN">
                <a:ea typeface="宋体" panose="02010600030101010101" pitchFamily="2" charset="-122"/>
              </a:rPr>
              <a:t>Forced hormone treatment</a:t>
            </a:r>
          </a:p>
          <a:p>
            <a:r>
              <a:rPr lang="en-US" altLang="zh-CN">
                <a:ea typeface="宋体" panose="02010600030101010101" pitchFamily="2" charset="-122"/>
              </a:rPr>
              <a:t>1954 – died of cyanide poisoning from eating apple (believed to be suicide)</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120</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9995307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zh-CN" dirty="0" smtClean="0">
                <a:ea typeface="宋体" panose="02010600030101010101" pitchFamily="2" charset="-122"/>
              </a:rPr>
              <a:t>Thanks and any questions?</a:t>
            </a:r>
            <a:endParaRPr lang="en-US" altLang="zh-CN" dirty="0">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121</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pic>
        <p:nvPicPr>
          <p:cNvPr id="2" name="图片 1"/>
          <p:cNvPicPr>
            <a:picLocks noChangeAspect="1"/>
          </p:cNvPicPr>
          <p:nvPr/>
        </p:nvPicPr>
        <p:blipFill>
          <a:blip r:embed="rId2"/>
          <a:stretch>
            <a:fillRect/>
          </a:stretch>
        </p:blipFill>
        <p:spPr>
          <a:xfrm>
            <a:off x="5137030" y="2151302"/>
            <a:ext cx="1504950" cy="3038475"/>
          </a:xfrm>
          <a:prstGeom prst="rect">
            <a:avLst/>
          </a:prstGeom>
        </p:spPr>
      </p:pic>
      <p:sp>
        <p:nvSpPr>
          <p:cNvPr id="7" name="文本框 6"/>
          <p:cNvSpPr txBox="1"/>
          <p:nvPr/>
        </p:nvSpPr>
        <p:spPr>
          <a:xfrm>
            <a:off x="4490045" y="6436107"/>
            <a:ext cx="5778377" cy="338554"/>
          </a:xfrm>
          <a:prstGeom prst="rect">
            <a:avLst/>
          </a:prstGeom>
          <a:noFill/>
        </p:spPr>
        <p:txBody>
          <a:bodyPr wrap="none" rtlCol="0">
            <a:spAutoFit/>
          </a:bodyPr>
          <a:lstStyle/>
          <a:p>
            <a:r>
              <a:rPr lang="en-US" altLang="zh-CN" sz="1600" dirty="0" smtClean="0"/>
              <a:t>The materials of this lecture are mostly </a:t>
            </a:r>
            <a:r>
              <a:rPr lang="en-US" altLang="zh-CN" sz="1600" dirty="0"/>
              <a:t>from </a:t>
            </a:r>
            <a:r>
              <a:rPr lang="en-US" altLang="zh-CN" sz="1600" dirty="0" smtClean="0"/>
              <a:t>Washington university</a:t>
            </a:r>
            <a:endParaRPr lang="zh-CN" altLang="en-US" sz="1600" dirty="0"/>
          </a:p>
        </p:txBody>
      </p:sp>
    </p:spTree>
    <p:extLst>
      <p:ext uri="{BB962C8B-B14F-4D97-AF65-F5344CB8AC3E}">
        <p14:creationId xmlns:p14="http://schemas.microsoft.com/office/powerpoint/2010/main" val="141811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524000" y="484188"/>
            <a:ext cx="9144000" cy="1143000"/>
          </a:xfrm>
        </p:spPr>
        <p:txBody>
          <a:bodyPr/>
          <a:lstStyle/>
          <a:p>
            <a:r>
              <a:rPr lang="en-US" altLang="zh-CN" sz="4800">
                <a:ea typeface="宋体" panose="02010600030101010101" pitchFamily="2" charset="-122"/>
              </a:rPr>
              <a:t>Symmetric Cryptosystem</a:t>
            </a:r>
          </a:p>
        </p:txBody>
      </p:sp>
      <p:sp>
        <p:nvSpPr>
          <p:cNvPr id="501763" name="Text Box 3"/>
          <p:cNvSpPr txBox="1">
            <a:spLocks noChangeArrowheads="1"/>
          </p:cNvSpPr>
          <p:nvPr/>
        </p:nvSpPr>
        <p:spPr bwMode="auto">
          <a:xfrm>
            <a:off x="3810000" y="1447801"/>
            <a:ext cx="5029200" cy="64633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a:latin typeface="Times New Roman" panose="02020603050405020304" pitchFamily="18" charset="0"/>
                <a:ea typeface="宋体" panose="02010600030101010101" pitchFamily="2" charset="-122"/>
              </a:rPr>
              <a:t>Ciphertext</a:t>
            </a:r>
            <a:r>
              <a:rPr lang="en-US" altLang="zh-CN">
                <a:latin typeface="Times New Roman" panose="02020603050405020304" pitchFamily="18" charset="0"/>
                <a:ea typeface="宋体" panose="02010600030101010101" pitchFamily="2" charset="-122"/>
              </a:rPr>
              <a:t> = </a:t>
            </a:r>
            <a:r>
              <a:rPr lang="en-US" altLang="zh-CN" i="1">
                <a:latin typeface="Times New Roman" panose="02020603050405020304" pitchFamily="18" charset="0"/>
                <a:ea typeface="宋体" panose="02010600030101010101" pitchFamily="2" charset="-122"/>
              </a:rPr>
              <a:t>E </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K</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Message</a:t>
            </a:r>
            <a:r>
              <a:rPr lang="en-US" altLang="zh-CN">
                <a:latin typeface="Times New Roman" panose="02020603050405020304" pitchFamily="18" charset="0"/>
                <a:ea typeface="宋体" panose="02010600030101010101" pitchFamily="2" charset="-122"/>
              </a:rPr>
              <a:t>)  </a:t>
            </a:r>
            <a:endParaRPr lang="en-US" altLang="zh-CN" i="1" baseline="-25000">
              <a:latin typeface="Times New Roman" panose="02020603050405020304" pitchFamily="18" charset="0"/>
              <a:ea typeface="宋体" panose="02010600030101010101" pitchFamily="2" charset="-122"/>
            </a:endParaRPr>
          </a:p>
          <a:p>
            <a:r>
              <a:rPr lang="en-US" altLang="zh-CN" i="1">
                <a:latin typeface="Times New Roman" panose="02020603050405020304" pitchFamily="18" charset="0"/>
                <a:ea typeface="宋体" panose="02010600030101010101" pitchFamily="2" charset="-122"/>
              </a:rPr>
              <a:t>Message = D </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K</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Ciphertext</a:t>
            </a:r>
            <a:r>
              <a:rPr lang="en-US" altLang="zh-CN">
                <a:latin typeface="Times New Roman" panose="02020603050405020304" pitchFamily="18" charset="0"/>
                <a:ea typeface="宋体" panose="02010600030101010101" pitchFamily="2" charset="-122"/>
              </a:rPr>
              <a:t>)</a:t>
            </a:r>
          </a:p>
        </p:txBody>
      </p:sp>
      <p:sp>
        <p:nvSpPr>
          <p:cNvPr id="501764" name="Text Box 4"/>
          <p:cNvSpPr txBox="1">
            <a:spLocks noChangeArrowheads="1"/>
          </p:cNvSpPr>
          <p:nvPr/>
        </p:nvSpPr>
        <p:spPr bwMode="auto">
          <a:xfrm>
            <a:off x="1816100" y="2679701"/>
            <a:ext cx="8567738" cy="180022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ahoma" panose="020B0604030504040204" pitchFamily="34" charset="0"/>
              </a:defRPr>
            </a:lvl1pPr>
            <a:lvl2pPr marL="800100" indent="-342900">
              <a:defRPr>
                <a:solidFill>
                  <a:schemeClr val="tx1"/>
                </a:solidFill>
                <a:latin typeface="Tahoma" panose="020B0604030504040204" pitchFamily="34" charset="0"/>
              </a:defRPr>
            </a:lvl2pPr>
            <a:lvl3pPr marL="1257300" indent="-342900">
              <a:defRPr>
                <a:solidFill>
                  <a:schemeClr val="tx1"/>
                </a:solidFill>
                <a:latin typeface="Tahoma" panose="020B0604030504040204" pitchFamily="34" charset="0"/>
              </a:defRPr>
            </a:lvl3pPr>
            <a:lvl4pPr marL="1714500" indent="-342900">
              <a:defRPr>
                <a:solidFill>
                  <a:schemeClr val="tx1"/>
                </a:solidFill>
                <a:latin typeface="Tahoma" panose="020B0604030504040204" pitchFamily="34" charset="0"/>
              </a:defRPr>
            </a:lvl4pPr>
            <a:lvl5pPr marL="2171700" indent="-342900">
              <a:defRPr>
                <a:solidFill>
                  <a:schemeClr val="tx1"/>
                </a:solidFill>
                <a:latin typeface="Tahoma" panose="020B0604030504040204" pitchFamily="34" charset="0"/>
              </a:defRPr>
            </a:lvl5pPr>
            <a:lvl6pPr marL="2628900" indent="-342900" fontAlgn="base">
              <a:spcBef>
                <a:spcPct val="0"/>
              </a:spcBef>
              <a:spcAft>
                <a:spcPct val="0"/>
              </a:spcAft>
              <a:defRPr>
                <a:solidFill>
                  <a:schemeClr val="tx1"/>
                </a:solidFill>
                <a:latin typeface="Tahoma" panose="020B0604030504040204" pitchFamily="34" charset="0"/>
              </a:defRPr>
            </a:lvl6pPr>
            <a:lvl7pPr marL="3086100" indent="-342900" fontAlgn="base">
              <a:spcBef>
                <a:spcPct val="0"/>
              </a:spcBef>
              <a:spcAft>
                <a:spcPct val="0"/>
              </a:spcAft>
              <a:defRPr>
                <a:solidFill>
                  <a:schemeClr val="tx1"/>
                </a:solidFill>
                <a:latin typeface="Tahoma" panose="020B0604030504040204" pitchFamily="34" charset="0"/>
              </a:defRPr>
            </a:lvl7pPr>
            <a:lvl8pPr marL="3543300" indent="-342900" fontAlgn="base">
              <a:spcBef>
                <a:spcPct val="0"/>
              </a:spcBef>
              <a:spcAft>
                <a:spcPct val="0"/>
              </a:spcAft>
              <a:defRPr>
                <a:solidFill>
                  <a:schemeClr val="tx1"/>
                </a:solidFill>
                <a:latin typeface="Tahoma" panose="020B0604030504040204" pitchFamily="34" charset="0"/>
              </a:defRPr>
            </a:lvl8pPr>
            <a:lvl9pPr marL="4000500" indent="-342900" fontAlgn="base">
              <a:spcBef>
                <a:spcPct val="0"/>
              </a:spcBef>
              <a:spcAft>
                <a:spcPct val="0"/>
              </a:spcAft>
              <a:defRPr>
                <a:solidFill>
                  <a:schemeClr val="tx1"/>
                </a:solidFill>
                <a:latin typeface="Tahoma" panose="020B0604030504040204" pitchFamily="34" charset="0"/>
              </a:defRPr>
            </a:lvl9pPr>
          </a:lstStyle>
          <a:p>
            <a:r>
              <a:rPr lang="en-US" altLang="zh-CN" sz="2800">
                <a:latin typeface="Verdana" panose="020B0604030504040204" pitchFamily="34" charset="0"/>
                <a:ea typeface="宋体" panose="02010600030101010101" pitchFamily="2" charset="-122"/>
              </a:rPr>
              <a:t>Desired properties: </a:t>
            </a:r>
          </a:p>
          <a:p>
            <a:pPr>
              <a:buFontTx/>
              <a:buAutoNum type="arabicPeriod"/>
            </a:pPr>
            <a:r>
              <a:rPr lang="en-US" altLang="zh-CN" sz="2800">
                <a:latin typeface="Verdana" panose="020B0604030504040204" pitchFamily="34" charset="0"/>
                <a:ea typeface="宋体" panose="02010600030101010101" pitchFamily="2" charset="-122"/>
              </a:rPr>
              <a:t>Kerckhoff’s: secrecy depends only on </a:t>
            </a:r>
            <a:r>
              <a:rPr lang="en-US" altLang="zh-CN" sz="2800" i="1">
                <a:latin typeface="Times New Roman" panose="02020603050405020304" pitchFamily="18" charset="0"/>
                <a:ea typeface="宋体" panose="02010600030101010101" pitchFamily="2" charset="-122"/>
              </a:rPr>
              <a:t>K</a:t>
            </a:r>
          </a:p>
          <a:p>
            <a:pPr>
              <a:buFontTx/>
              <a:buAutoNum type="arabicPeriod"/>
            </a:pPr>
            <a:r>
              <a:rPr lang="en-US" altLang="zh-CN" sz="2800">
                <a:latin typeface="Verdana" panose="020B0604030504040204" pitchFamily="34" charset="0"/>
                <a:ea typeface="宋体" panose="02010600030101010101" pitchFamily="2" charset="-122"/>
              </a:rPr>
              <a:t>Without knowing </a:t>
            </a:r>
            <a:r>
              <a:rPr lang="en-US" altLang="zh-CN" sz="2800" i="1">
                <a:latin typeface="Times New Roman" panose="02020603050405020304" pitchFamily="18" charset="0"/>
                <a:ea typeface="宋体" panose="02010600030101010101" pitchFamily="2" charset="-122"/>
              </a:rPr>
              <a:t>K</a:t>
            </a:r>
            <a:r>
              <a:rPr lang="en-US" altLang="zh-CN" sz="2800">
                <a:latin typeface="Verdana" panose="020B0604030504040204" pitchFamily="34" charset="0"/>
                <a:ea typeface="宋体" panose="02010600030101010101" pitchFamily="2" charset="-122"/>
              </a:rPr>
              <a:t> must be “hard” to invert</a:t>
            </a:r>
          </a:p>
          <a:p>
            <a:pPr>
              <a:buFontTx/>
              <a:buAutoNum type="arabicPeriod"/>
            </a:pPr>
            <a:r>
              <a:rPr lang="en-US" altLang="zh-CN" sz="2800">
                <a:latin typeface="Verdana" panose="020B0604030504040204" pitchFamily="34" charset="0"/>
                <a:ea typeface="宋体" panose="02010600030101010101" pitchFamily="2" charset="-122"/>
              </a:rPr>
              <a:t>Easy to compute </a:t>
            </a:r>
            <a:r>
              <a:rPr lang="en-US" altLang="zh-CN" sz="2800" i="1">
                <a:latin typeface="Times New Roman" panose="02020603050405020304" pitchFamily="18" charset="0"/>
                <a:ea typeface="宋体" panose="02010600030101010101" pitchFamily="2" charset="-122"/>
              </a:rPr>
              <a:t>E</a:t>
            </a:r>
            <a:r>
              <a:rPr lang="en-US" altLang="zh-CN" sz="2800">
                <a:latin typeface="Verdana" panose="020B0604030504040204" pitchFamily="34" charset="0"/>
                <a:ea typeface="宋体" panose="02010600030101010101" pitchFamily="2" charset="-122"/>
              </a:rPr>
              <a:t> and </a:t>
            </a:r>
            <a:r>
              <a:rPr lang="en-US" altLang="zh-CN" sz="2800" i="1">
                <a:latin typeface="Times New Roman" panose="02020603050405020304" pitchFamily="18" charset="0"/>
                <a:ea typeface="宋体" panose="02010600030101010101" pitchFamily="2" charset="-122"/>
              </a:rPr>
              <a:t>D</a:t>
            </a:r>
            <a:endParaRPr lang="en-US" altLang="zh-CN" sz="2800">
              <a:latin typeface="Verdana" panose="020B0604030504040204" pitchFamily="34" charset="0"/>
              <a:ea typeface="宋体" panose="02010600030101010101" pitchFamily="2" charset="-122"/>
            </a:endParaRPr>
          </a:p>
        </p:txBody>
      </p:sp>
      <p:sp>
        <p:nvSpPr>
          <p:cNvPr id="501767" name="Text Box 7"/>
          <p:cNvSpPr txBox="1">
            <a:spLocks noChangeArrowheads="1"/>
          </p:cNvSpPr>
          <p:nvPr/>
        </p:nvSpPr>
        <p:spPr bwMode="auto">
          <a:xfrm>
            <a:off x="1736725" y="4884738"/>
            <a:ext cx="8470900" cy="1219200"/>
          </a:xfrm>
          <a:prstGeom prst="rect">
            <a:avLst/>
          </a:prstGeom>
          <a:noFill/>
          <a:ln w="31750">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a:ea typeface="宋体" panose="02010600030101010101" pitchFamily="2" charset="-122"/>
              </a:rPr>
              <a:t>All cryptosystems until 1970s were like this. Asymmetric cryptosystems allow encryption and decryption keys to be different.</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13</a:t>
            </a:fld>
            <a:endParaRPr lang="zh-CN" altLang="en-US"/>
          </a:p>
        </p:txBody>
      </p:sp>
      <p:sp>
        <p:nvSpPr>
          <p:cNvPr id="9"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10"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1481839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a:xfrm>
            <a:off x="1631951" y="176213"/>
            <a:ext cx="6240463" cy="1143000"/>
          </a:xfrm>
        </p:spPr>
        <p:txBody>
          <a:bodyPr>
            <a:normAutofit fontScale="90000"/>
          </a:bodyPr>
          <a:lstStyle/>
          <a:p>
            <a:r>
              <a:rPr lang="en-US" altLang="zh-CN" sz="4000">
                <a:ea typeface="宋体" panose="02010600030101010101" pitchFamily="2" charset="-122"/>
              </a:rPr>
              <a:t>Really Brief History </a:t>
            </a:r>
            <a:br>
              <a:rPr lang="en-US" altLang="zh-CN" sz="4000">
                <a:ea typeface="宋体" panose="02010600030101010101" pitchFamily="2" charset="-122"/>
              </a:rPr>
            </a:br>
            <a:r>
              <a:rPr lang="en-US" altLang="zh-CN" sz="4000">
                <a:ea typeface="宋体" panose="02010600030101010101" pitchFamily="2" charset="-122"/>
              </a:rPr>
              <a:t>First 4000 years</a:t>
            </a:r>
          </a:p>
        </p:txBody>
      </p:sp>
      <p:sp>
        <p:nvSpPr>
          <p:cNvPr id="532483" name="Line 3"/>
          <p:cNvSpPr>
            <a:spLocks noChangeShapeType="1"/>
          </p:cNvSpPr>
          <p:nvPr/>
        </p:nvSpPr>
        <p:spPr bwMode="auto">
          <a:xfrm>
            <a:off x="2514600" y="5410200"/>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484" name="Text Box 4"/>
          <p:cNvSpPr txBox="1">
            <a:spLocks noChangeArrowheads="1"/>
          </p:cNvSpPr>
          <p:nvPr/>
        </p:nvSpPr>
        <p:spPr bwMode="auto">
          <a:xfrm>
            <a:off x="1753096" y="3473450"/>
            <a:ext cx="1630959"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chemeClr val="folHlink"/>
                </a:solidFill>
                <a:ea typeface="宋体" panose="02010600030101010101" pitchFamily="2" charset="-122"/>
              </a:rPr>
              <a:t>Cryptographers</a:t>
            </a:r>
          </a:p>
        </p:txBody>
      </p:sp>
      <p:sp>
        <p:nvSpPr>
          <p:cNvPr id="532485" name="Text Box 5"/>
          <p:cNvSpPr txBox="1">
            <a:spLocks noChangeArrowheads="1"/>
          </p:cNvSpPr>
          <p:nvPr/>
        </p:nvSpPr>
        <p:spPr bwMode="auto">
          <a:xfrm>
            <a:off x="1832471" y="4756150"/>
            <a:ext cx="1440458"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chemeClr val="hlink"/>
                </a:solidFill>
                <a:ea typeface="宋体" panose="02010600030101010101" pitchFamily="2" charset="-122"/>
              </a:rPr>
              <a:t>Cryptanalysts</a:t>
            </a:r>
          </a:p>
        </p:txBody>
      </p:sp>
      <p:sp>
        <p:nvSpPr>
          <p:cNvPr id="532486" name="Line 6"/>
          <p:cNvSpPr>
            <a:spLocks noChangeShapeType="1"/>
          </p:cNvSpPr>
          <p:nvPr/>
        </p:nvSpPr>
        <p:spPr bwMode="auto">
          <a:xfrm flipV="1">
            <a:off x="3048001" y="3746500"/>
            <a:ext cx="3489325" cy="21590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487" name="Line 7"/>
          <p:cNvSpPr>
            <a:spLocks noChangeShapeType="1"/>
          </p:cNvSpPr>
          <p:nvPr/>
        </p:nvSpPr>
        <p:spPr bwMode="auto">
          <a:xfrm>
            <a:off x="2590800" y="5410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488" name="Text Box 8"/>
          <p:cNvSpPr txBox="1">
            <a:spLocks noChangeArrowheads="1"/>
          </p:cNvSpPr>
          <p:nvPr/>
        </p:nvSpPr>
        <p:spPr bwMode="auto">
          <a:xfrm>
            <a:off x="2156832" y="5508626"/>
            <a:ext cx="744113"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3000BC</a:t>
            </a:r>
          </a:p>
        </p:txBody>
      </p:sp>
      <p:sp>
        <p:nvSpPr>
          <p:cNvPr id="532489" name="Text Box 9"/>
          <p:cNvSpPr txBox="1">
            <a:spLocks noChangeArrowheads="1"/>
          </p:cNvSpPr>
          <p:nvPr/>
        </p:nvSpPr>
        <p:spPr bwMode="auto">
          <a:xfrm>
            <a:off x="3485028" y="3930651"/>
            <a:ext cx="1446870"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monoalphabetics</a:t>
            </a:r>
          </a:p>
        </p:txBody>
      </p:sp>
      <p:sp>
        <p:nvSpPr>
          <p:cNvPr id="532490" name="Line 10"/>
          <p:cNvSpPr>
            <a:spLocks noChangeShapeType="1"/>
          </p:cNvSpPr>
          <p:nvPr/>
        </p:nvSpPr>
        <p:spPr bwMode="auto">
          <a:xfrm flipV="1">
            <a:off x="2667000" y="5257800"/>
            <a:ext cx="23622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491" name="Text Box 11"/>
          <p:cNvSpPr txBox="1">
            <a:spLocks noChangeArrowheads="1"/>
          </p:cNvSpPr>
          <p:nvPr/>
        </p:nvSpPr>
        <p:spPr bwMode="auto">
          <a:xfrm>
            <a:off x="4755362" y="5562601"/>
            <a:ext cx="458779"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900</a:t>
            </a:r>
          </a:p>
        </p:txBody>
      </p:sp>
      <p:sp>
        <p:nvSpPr>
          <p:cNvPr id="532492" name="Line 12"/>
          <p:cNvSpPr>
            <a:spLocks noChangeShapeType="1"/>
          </p:cNvSpPr>
          <p:nvPr/>
        </p:nvSpPr>
        <p:spPr bwMode="auto">
          <a:xfrm>
            <a:off x="5029200" y="5410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493" name="Line 13"/>
          <p:cNvSpPr>
            <a:spLocks noChangeShapeType="1"/>
          </p:cNvSpPr>
          <p:nvPr/>
        </p:nvSpPr>
        <p:spPr bwMode="auto">
          <a:xfrm flipV="1">
            <a:off x="5029200" y="3124200"/>
            <a:ext cx="152400" cy="213360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494" name="Text Box 14"/>
          <p:cNvSpPr txBox="1">
            <a:spLocks noChangeArrowheads="1"/>
          </p:cNvSpPr>
          <p:nvPr/>
        </p:nvSpPr>
        <p:spPr bwMode="auto">
          <a:xfrm>
            <a:off x="5165589" y="4949826"/>
            <a:ext cx="2214837"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al-Kindi - frequency analysis</a:t>
            </a:r>
          </a:p>
        </p:txBody>
      </p:sp>
      <p:sp>
        <p:nvSpPr>
          <p:cNvPr id="532495" name="Line 15"/>
          <p:cNvSpPr>
            <a:spLocks noChangeShapeType="1"/>
          </p:cNvSpPr>
          <p:nvPr/>
        </p:nvSpPr>
        <p:spPr bwMode="auto">
          <a:xfrm flipV="1">
            <a:off x="5181600" y="2863850"/>
            <a:ext cx="4368800" cy="26035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496" name="Text Box 16"/>
          <p:cNvSpPr txBox="1">
            <a:spLocks noChangeArrowheads="1"/>
          </p:cNvSpPr>
          <p:nvPr/>
        </p:nvSpPr>
        <p:spPr bwMode="auto">
          <a:xfrm>
            <a:off x="6233711" y="3798889"/>
            <a:ext cx="2748766"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Alberti – first polyalphabetic cipher</a:t>
            </a:r>
          </a:p>
        </p:txBody>
      </p:sp>
      <p:sp>
        <p:nvSpPr>
          <p:cNvPr id="532497" name="Text Box 17"/>
          <p:cNvSpPr txBox="1">
            <a:spLocks noChangeArrowheads="1"/>
          </p:cNvSpPr>
          <p:nvPr/>
        </p:nvSpPr>
        <p:spPr bwMode="auto">
          <a:xfrm>
            <a:off x="6517838" y="5562601"/>
            <a:ext cx="550151"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1460</a:t>
            </a:r>
          </a:p>
        </p:txBody>
      </p:sp>
      <p:sp>
        <p:nvSpPr>
          <p:cNvPr id="532498" name="Line 18"/>
          <p:cNvSpPr>
            <a:spLocks noChangeShapeType="1"/>
          </p:cNvSpPr>
          <p:nvPr/>
        </p:nvSpPr>
        <p:spPr bwMode="auto">
          <a:xfrm>
            <a:off x="6837363" y="5410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499" name="Line 19"/>
          <p:cNvSpPr>
            <a:spLocks noChangeShapeType="1"/>
          </p:cNvSpPr>
          <p:nvPr/>
        </p:nvSpPr>
        <p:spPr bwMode="auto">
          <a:xfrm flipV="1">
            <a:off x="6537325" y="2057400"/>
            <a:ext cx="609600" cy="1684338"/>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00" name="Text Box 20"/>
          <p:cNvSpPr txBox="1">
            <a:spLocks noChangeArrowheads="1"/>
          </p:cNvSpPr>
          <p:nvPr/>
        </p:nvSpPr>
        <p:spPr bwMode="auto">
          <a:xfrm>
            <a:off x="6127833" y="2325689"/>
            <a:ext cx="836446"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Vigen</a:t>
            </a:r>
            <a:r>
              <a:rPr lang="en-US" altLang="zh-CN" sz="1400">
                <a:ea typeface="宋体" panose="02010600030101010101" pitchFamily="2" charset="-122"/>
                <a:cs typeface="Arial" panose="020B0604020202020204" pitchFamily="34" charset="0"/>
              </a:rPr>
              <a:t>è</a:t>
            </a:r>
            <a:r>
              <a:rPr lang="en-US" altLang="zh-CN" sz="1400">
                <a:ea typeface="宋体" panose="02010600030101010101" pitchFamily="2" charset="-122"/>
              </a:rPr>
              <a:t>re</a:t>
            </a:r>
          </a:p>
        </p:txBody>
      </p:sp>
      <p:sp>
        <p:nvSpPr>
          <p:cNvPr id="532501" name="Text Box 21"/>
          <p:cNvSpPr txBox="1">
            <a:spLocks noChangeArrowheads="1"/>
          </p:cNvSpPr>
          <p:nvPr/>
        </p:nvSpPr>
        <p:spPr bwMode="auto">
          <a:xfrm>
            <a:off x="9265800" y="5562601"/>
            <a:ext cx="550151"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1854</a:t>
            </a:r>
          </a:p>
        </p:txBody>
      </p:sp>
      <p:sp>
        <p:nvSpPr>
          <p:cNvPr id="532502" name="Line 22"/>
          <p:cNvSpPr>
            <a:spLocks noChangeShapeType="1"/>
          </p:cNvSpPr>
          <p:nvPr/>
        </p:nvSpPr>
        <p:spPr bwMode="auto">
          <a:xfrm>
            <a:off x="9585325" y="5410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03" name="Line 23"/>
          <p:cNvSpPr>
            <a:spLocks noChangeShapeType="1"/>
          </p:cNvSpPr>
          <p:nvPr/>
        </p:nvSpPr>
        <p:spPr bwMode="auto">
          <a:xfrm flipV="1">
            <a:off x="7138988" y="1676400"/>
            <a:ext cx="3300412" cy="38100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04" name="Line 24"/>
          <p:cNvSpPr>
            <a:spLocks noChangeShapeType="1"/>
          </p:cNvSpPr>
          <p:nvPr/>
        </p:nvSpPr>
        <p:spPr bwMode="auto">
          <a:xfrm flipV="1">
            <a:off x="9556751" y="658813"/>
            <a:ext cx="263525" cy="219710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05" name="Text Box 25"/>
          <p:cNvSpPr txBox="1">
            <a:spLocks noChangeArrowheads="1"/>
          </p:cNvSpPr>
          <p:nvPr/>
        </p:nvSpPr>
        <p:spPr bwMode="auto">
          <a:xfrm>
            <a:off x="8328001" y="3092450"/>
            <a:ext cx="2079672" cy="52322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Babbage breaks Vigen</a:t>
            </a:r>
            <a:r>
              <a:rPr lang="en-US" altLang="zh-CN" sz="1400">
                <a:ea typeface="宋体" panose="02010600030101010101" pitchFamily="2" charset="-122"/>
                <a:cs typeface="Arial" panose="020B0604020202020204" pitchFamily="34" charset="0"/>
              </a:rPr>
              <a:t>è</a:t>
            </a:r>
            <a:r>
              <a:rPr lang="en-US" altLang="zh-CN" sz="1400">
                <a:ea typeface="宋体" panose="02010600030101010101" pitchFamily="2" charset="-122"/>
              </a:rPr>
              <a:t>re;</a:t>
            </a:r>
          </a:p>
          <a:p>
            <a:pPr algn="ctr"/>
            <a:r>
              <a:rPr lang="en-US" altLang="zh-CN" sz="1400">
                <a:ea typeface="宋体" panose="02010600030101010101" pitchFamily="2" charset="-122"/>
              </a:rPr>
              <a:t>Kasiski (1863) publishes</a:t>
            </a:r>
          </a:p>
        </p:txBody>
      </p:sp>
      <p:sp>
        <p:nvSpPr>
          <p:cNvPr id="532506" name="Line 26"/>
          <p:cNvSpPr>
            <a:spLocks noChangeShapeType="1"/>
          </p:cNvSpPr>
          <p:nvPr/>
        </p:nvSpPr>
        <p:spPr bwMode="auto">
          <a:xfrm flipV="1">
            <a:off x="9813925" y="636588"/>
            <a:ext cx="654050" cy="23812"/>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灯片编号占位符 2"/>
          <p:cNvSpPr>
            <a:spLocks noGrp="1"/>
          </p:cNvSpPr>
          <p:nvPr>
            <p:ph type="sldNum" sz="quarter" idx="12"/>
          </p:nvPr>
        </p:nvSpPr>
        <p:spPr/>
        <p:txBody>
          <a:bodyPr/>
          <a:lstStyle/>
          <a:p>
            <a:fld id="{1FF18F41-E0A9-4F72-861C-BE4AABE77BA0}" type="slidenum">
              <a:rPr lang="zh-CN" altLang="en-US" smtClean="0"/>
              <a:t>14</a:t>
            </a:fld>
            <a:endParaRPr lang="zh-CN" altLang="en-US"/>
          </a:p>
        </p:txBody>
      </p:sp>
      <p:sp>
        <p:nvSpPr>
          <p:cNvPr id="30"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3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913732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54" name="Rectangle 50"/>
          <p:cNvSpPr>
            <a:spLocks noChangeArrowheads="1"/>
          </p:cNvSpPr>
          <p:nvPr/>
        </p:nvSpPr>
        <p:spPr bwMode="auto">
          <a:xfrm>
            <a:off x="5105401" y="3282434"/>
            <a:ext cx="184731" cy="369332"/>
          </a:xfrm>
          <a:prstGeom prst="rect">
            <a:avLst/>
          </a:prstGeom>
          <a:solidFill>
            <a:srgbClr val="FFCC99"/>
          </a:solidFill>
          <a:ln w="31750">
            <a:solidFill>
              <a:srgbClr val="DD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06" name="Rectangle 2"/>
          <p:cNvSpPr>
            <a:spLocks noGrp="1" noChangeArrowheads="1"/>
          </p:cNvSpPr>
          <p:nvPr>
            <p:ph type="title"/>
          </p:nvPr>
        </p:nvSpPr>
        <p:spPr>
          <a:xfrm>
            <a:off x="1631950" y="176214"/>
            <a:ext cx="8883650" cy="585787"/>
          </a:xfrm>
        </p:spPr>
        <p:txBody>
          <a:bodyPr/>
          <a:lstStyle/>
          <a:p>
            <a:r>
              <a:rPr lang="en-US" altLang="zh-CN" sz="3600">
                <a:ea typeface="宋体" panose="02010600030101010101" pitchFamily="2" charset="-122"/>
              </a:rPr>
              <a:t>Really Brief History - last 100+ years</a:t>
            </a:r>
          </a:p>
        </p:txBody>
      </p:sp>
      <p:sp>
        <p:nvSpPr>
          <p:cNvPr id="533507" name="Line 3"/>
          <p:cNvSpPr>
            <a:spLocks noChangeShapeType="1"/>
          </p:cNvSpPr>
          <p:nvPr/>
        </p:nvSpPr>
        <p:spPr bwMode="auto">
          <a:xfrm>
            <a:off x="2514600" y="5410200"/>
            <a:ext cx="777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08" name="Text Box 4"/>
          <p:cNvSpPr txBox="1">
            <a:spLocks noChangeArrowheads="1"/>
          </p:cNvSpPr>
          <p:nvPr/>
        </p:nvSpPr>
        <p:spPr bwMode="auto">
          <a:xfrm>
            <a:off x="1587996" y="4724400"/>
            <a:ext cx="1630959"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chemeClr val="folHlink"/>
                </a:solidFill>
                <a:ea typeface="宋体" panose="02010600030101010101" pitchFamily="2" charset="-122"/>
              </a:rPr>
              <a:t>Cryptographers</a:t>
            </a:r>
          </a:p>
        </p:txBody>
      </p:sp>
      <p:sp>
        <p:nvSpPr>
          <p:cNvPr id="533509" name="Text Box 5"/>
          <p:cNvSpPr txBox="1">
            <a:spLocks noChangeArrowheads="1"/>
          </p:cNvSpPr>
          <p:nvPr/>
        </p:nvSpPr>
        <p:spPr bwMode="auto">
          <a:xfrm>
            <a:off x="1832471" y="3765550"/>
            <a:ext cx="1440458"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chemeClr val="hlink"/>
                </a:solidFill>
                <a:ea typeface="宋体" panose="02010600030101010101" pitchFamily="2" charset="-122"/>
              </a:rPr>
              <a:t>Cryptanalysts</a:t>
            </a:r>
          </a:p>
        </p:txBody>
      </p:sp>
      <p:sp>
        <p:nvSpPr>
          <p:cNvPr id="533510" name="Line 6"/>
          <p:cNvSpPr>
            <a:spLocks noChangeShapeType="1"/>
          </p:cNvSpPr>
          <p:nvPr/>
        </p:nvSpPr>
        <p:spPr bwMode="auto">
          <a:xfrm flipV="1">
            <a:off x="2590800" y="5105400"/>
            <a:ext cx="1219200" cy="6350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11" name="Line 7"/>
          <p:cNvSpPr>
            <a:spLocks noChangeShapeType="1"/>
          </p:cNvSpPr>
          <p:nvPr/>
        </p:nvSpPr>
        <p:spPr bwMode="auto">
          <a:xfrm>
            <a:off x="2590800" y="5410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12" name="Line 8"/>
          <p:cNvSpPr>
            <a:spLocks noChangeShapeType="1"/>
          </p:cNvSpPr>
          <p:nvPr/>
        </p:nvSpPr>
        <p:spPr bwMode="auto">
          <a:xfrm flipV="1">
            <a:off x="2590800" y="4267200"/>
            <a:ext cx="2438400" cy="7620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13" name="Text Box 9"/>
          <p:cNvSpPr txBox="1">
            <a:spLocks noChangeArrowheads="1"/>
          </p:cNvSpPr>
          <p:nvPr/>
        </p:nvSpPr>
        <p:spPr bwMode="auto">
          <a:xfrm>
            <a:off x="2296675" y="5546726"/>
            <a:ext cx="550151"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1854</a:t>
            </a:r>
          </a:p>
        </p:txBody>
      </p:sp>
      <p:sp>
        <p:nvSpPr>
          <p:cNvPr id="533514" name="Line 10"/>
          <p:cNvSpPr>
            <a:spLocks noChangeShapeType="1"/>
          </p:cNvSpPr>
          <p:nvPr/>
        </p:nvSpPr>
        <p:spPr bwMode="auto">
          <a:xfrm flipV="1">
            <a:off x="3810000" y="3124201"/>
            <a:ext cx="533400" cy="1971675"/>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15" name="Line 11"/>
          <p:cNvSpPr>
            <a:spLocks noChangeShapeType="1"/>
          </p:cNvSpPr>
          <p:nvPr/>
        </p:nvSpPr>
        <p:spPr bwMode="auto">
          <a:xfrm>
            <a:off x="3844925" y="5410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16" name="Text Box 12"/>
          <p:cNvSpPr txBox="1">
            <a:spLocks noChangeArrowheads="1"/>
          </p:cNvSpPr>
          <p:nvPr/>
        </p:nvSpPr>
        <p:spPr bwMode="auto">
          <a:xfrm>
            <a:off x="3550800" y="5546726"/>
            <a:ext cx="550151"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1918</a:t>
            </a:r>
          </a:p>
        </p:txBody>
      </p:sp>
      <p:sp>
        <p:nvSpPr>
          <p:cNvPr id="533517" name="Line 13"/>
          <p:cNvSpPr>
            <a:spLocks noChangeShapeType="1"/>
          </p:cNvSpPr>
          <p:nvPr/>
        </p:nvSpPr>
        <p:spPr bwMode="auto">
          <a:xfrm flipV="1">
            <a:off x="3810000" y="1219200"/>
            <a:ext cx="0" cy="3886200"/>
          </a:xfrm>
          <a:prstGeom prst="line">
            <a:avLst/>
          </a:prstGeom>
          <a:noFill/>
          <a:ln w="19050" cap="rnd">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18" name="Text Box 14"/>
          <p:cNvSpPr txBox="1">
            <a:spLocks noChangeArrowheads="1"/>
          </p:cNvSpPr>
          <p:nvPr/>
        </p:nvSpPr>
        <p:spPr bwMode="auto">
          <a:xfrm>
            <a:off x="3868710" y="990601"/>
            <a:ext cx="2192395"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Mauborgne – one-time pad</a:t>
            </a:r>
          </a:p>
        </p:txBody>
      </p:sp>
      <p:sp>
        <p:nvSpPr>
          <p:cNvPr id="533519" name="Text Box 15"/>
          <p:cNvSpPr txBox="1">
            <a:spLocks noChangeArrowheads="1"/>
          </p:cNvSpPr>
          <p:nvPr/>
        </p:nvSpPr>
        <p:spPr bwMode="auto">
          <a:xfrm>
            <a:off x="4061505" y="4419601"/>
            <a:ext cx="2262414"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Mechanical ciphers - Enigma</a:t>
            </a:r>
          </a:p>
        </p:txBody>
      </p:sp>
      <p:sp>
        <p:nvSpPr>
          <p:cNvPr id="533520" name="Line 16"/>
          <p:cNvSpPr>
            <a:spLocks noChangeShapeType="1"/>
          </p:cNvSpPr>
          <p:nvPr/>
        </p:nvSpPr>
        <p:spPr bwMode="auto">
          <a:xfrm>
            <a:off x="5064125" y="5410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21" name="Text Box 17"/>
          <p:cNvSpPr txBox="1">
            <a:spLocks noChangeArrowheads="1"/>
          </p:cNvSpPr>
          <p:nvPr/>
        </p:nvSpPr>
        <p:spPr bwMode="auto">
          <a:xfrm>
            <a:off x="4770000" y="5546726"/>
            <a:ext cx="550151"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1939</a:t>
            </a:r>
          </a:p>
        </p:txBody>
      </p:sp>
      <p:sp>
        <p:nvSpPr>
          <p:cNvPr id="533522" name="Line 18"/>
          <p:cNvSpPr>
            <a:spLocks noChangeShapeType="1"/>
          </p:cNvSpPr>
          <p:nvPr/>
        </p:nvSpPr>
        <p:spPr bwMode="auto">
          <a:xfrm flipV="1">
            <a:off x="5011739" y="2976564"/>
            <a:ext cx="117475" cy="1290637"/>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23" name="Text Box 19"/>
          <p:cNvSpPr txBox="1">
            <a:spLocks noChangeArrowheads="1"/>
          </p:cNvSpPr>
          <p:nvPr/>
        </p:nvSpPr>
        <p:spPr bwMode="auto">
          <a:xfrm>
            <a:off x="5075239" y="3465513"/>
            <a:ext cx="2111375" cy="52322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400">
                <a:ea typeface="宋体" panose="02010600030101010101" pitchFamily="2" charset="-122"/>
              </a:rPr>
              <a:t>Rejewski repeated message-key attack</a:t>
            </a:r>
          </a:p>
        </p:txBody>
      </p:sp>
      <p:sp>
        <p:nvSpPr>
          <p:cNvPr id="533524" name="Line 20"/>
          <p:cNvSpPr>
            <a:spLocks noChangeShapeType="1"/>
          </p:cNvSpPr>
          <p:nvPr/>
        </p:nvSpPr>
        <p:spPr bwMode="auto">
          <a:xfrm flipV="1">
            <a:off x="4322764" y="3074988"/>
            <a:ext cx="987425" cy="55562"/>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25" name="Text Box 21"/>
          <p:cNvSpPr txBox="1">
            <a:spLocks noChangeArrowheads="1"/>
          </p:cNvSpPr>
          <p:nvPr/>
        </p:nvSpPr>
        <p:spPr bwMode="auto">
          <a:xfrm>
            <a:off x="5715001" y="2667001"/>
            <a:ext cx="2589213"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a typeface="宋体" panose="02010600030101010101" pitchFamily="2" charset="-122"/>
              </a:rPr>
              <a:t>Turing’s loop attacks, Colossus</a:t>
            </a:r>
          </a:p>
        </p:txBody>
      </p:sp>
      <p:sp>
        <p:nvSpPr>
          <p:cNvPr id="533526" name="Line 22"/>
          <p:cNvSpPr>
            <a:spLocks noChangeShapeType="1"/>
          </p:cNvSpPr>
          <p:nvPr/>
        </p:nvSpPr>
        <p:spPr bwMode="auto">
          <a:xfrm flipV="1">
            <a:off x="5310189" y="2627314"/>
            <a:ext cx="117475" cy="447675"/>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27" name="Text Box 23"/>
          <p:cNvSpPr txBox="1">
            <a:spLocks noChangeArrowheads="1"/>
          </p:cNvSpPr>
          <p:nvPr/>
        </p:nvSpPr>
        <p:spPr bwMode="auto">
          <a:xfrm>
            <a:off x="2264530" y="2549526"/>
            <a:ext cx="3048079"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Enigma adds rotors, stops repeated key</a:t>
            </a:r>
          </a:p>
        </p:txBody>
      </p:sp>
      <p:sp>
        <p:nvSpPr>
          <p:cNvPr id="533528" name="Line 24"/>
          <p:cNvSpPr>
            <a:spLocks noChangeShapeType="1"/>
          </p:cNvSpPr>
          <p:nvPr/>
        </p:nvSpPr>
        <p:spPr bwMode="auto">
          <a:xfrm flipV="1">
            <a:off x="5132388" y="2895601"/>
            <a:ext cx="525462" cy="7937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29" name="Line 25"/>
          <p:cNvSpPr>
            <a:spLocks noChangeShapeType="1"/>
          </p:cNvSpPr>
          <p:nvPr/>
        </p:nvSpPr>
        <p:spPr bwMode="auto">
          <a:xfrm flipV="1">
            <a:off x="5646738" y="2341563"/>
            <a:ext cx="163512" cy="54610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0" name="Line 26"/>
          <p:cNvSpPr>
            <a:spLocks noChangeShapeType="1"/>
          </p:cNvSpPr>
          <p:nvPr/>
        </p:nvSpPr>
        <p:spPr bwMode="auto">
          <a:xfrm flipV="1">
            <a:off x="5422900" y="2514601"/>
            <a:ext cx="1816100" cy="119063"/>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1" name="Line 27"/>
          <p:cNvSpPr>
            <a:spLocks noChangeShapeType="1"/>
          </p:cNvSpPr>
          <p:nvPr/>
        </p:nvSpPr>
        <p:spPr bwMode="auto">
          <a:xfrm>
            <a:off x="5794375" y="5426075"/>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2" name="Text Box 28"/>
          <p:cNvSpPr txBox="1">
            <a:spLocks noChangeArrowheads="1"/>
          </p:cNvSpPr>
          <p:nvPr/>
        </p:nvSpPr>
        <p:spPr bwMode="auto">
          <a:xfrm>
            <a:off x="5500250" y="5562601"/>
            <a:ext cx="550151"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1945</a:t>
            </a:r>
          </a:p>
        </p:txBody>
      </p:sp>
      <p:sp>
        <p:nvSpPr>
          <p:cNvPr id="533533" name="Line 29"/>
          <p:cNvSpPr>
            <a:spLocks noChangeShapeType="1"/>
          </p:cNvSpPr>
          <p:nvPr/>
        </p:nvSpPr>
        <p:spPr bwMode="auto">
          <a:xfrm flipV="1">
            <a:off x="5791200" y="2238376"/>
            <a:ext cx="2173288" cy="12382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4" name="Text Box 30"/>
          <p:cNvSpPr txBox="1">
            <a:spLocks noChangeArrowheads="1"/>
          </p:cNvSpPr>
          <p:nvPr/>
        </p:nvSpPr>
        <p:spPr bwMode="auto">
          <a:xfrm>
            <a:off x="7434142" y="2362201"/>
            <a:ext cx="1929054"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Feistel block cipher, DES</a:t>
            </a:r>
          </a:p>
        </p:txBody>
      </p:sp>
      <p:sp>
        <p:nvSpPr>
          <p:cNvPr id="533535" name="Line 31"/>
          <p:cNvSpPr>
            <a:spLocks noChangeShapeType="1"/>
          </p:cNvSpPr>
          <p:nvPr/>
        </p:nvSpPr>
        <p:spPr bwMode="auto">
          <a:xfrm flipV="1">
            <a:off x="7227889" y="1912939"/>
            <a:ext cx="109537" cy="592137"/>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6" name="Line 32"/>
          <p:cNvSpPr>
            <a:spLocks noChangeShapeType="1"/>
          </p:cNvSpPr>
          <p:nvPr/>
        </p:nvSpPr>
        <p:spPr bwMode="auto">
          <a:xfrm flipV="1">
            <a:off x="7950201" y="1933575"/>
            <a:ext cx="66675" cy="30480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7" name="Line 33"/>
          <p:cNvSpPr>
            <a:spLocks noChangeShapeType="1"/>
          </p:cNvSpPr>
          <p:nvPr/>
        </p:nvSpPr>
        <p:spPr bwMode="auto">
          <a:xfrm flipV="1">
            <a:off x="7315200" y="1828800"/>
            <a:ext cx="1219200" cy="63500"/>
          </a:xfrm>
          <a:prstGeom prst="line">
            <a:avLst/>
          </a:prstGeom>
          <a:noFill/>
          <a:ln w="190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8" name="Line 34"/>
          <p:cNvSpPr>
            <a:spLocks noChangeShapeType="1"/>
          </p:cNvSpPr>
          <p:nvPr/>
        </p:nvSpPr>
        <p:spPr bwMode="auto">
          <a:xfrm flipV="1">
            <a:off x="8001000" y="1828801"/>
            <a:ext cx="533400" cy="123825"/>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9" name="Text Box 35"/>
          <p:cNvSpPr txBox="1">
            <a:spLocks noChangeArrowheads="1"/>
          </p:cNvSpPr>
          <p:nvPr/>
        </p:nvSpPr>
        <p:spPr bwMode="auto">
          <a:xfrm>
            <a:off x="7881938" y="1957388"/>
            <a:ext cx="2970212" cy="30480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400">
                <a:ea typeface="宋体" panose="02010600030101010101" pitchFamily="2" charset="-122"/>
              </a:rPr>
              <a:t>Linear, Differential Cryptanalysis</a:t>
            </a:r>
          </a:p>
        </p:txBody>
      </p:sp>
      <p:sp>
        <p:nvSpPr>
          <p:cNvPr id="533540" name="Line 36"/>
          <p:cNvSpPr>
            <a:spLocks noChangeShapeType="1"/>
          </p:cNvSpPr>
          <p:nvPr/>
        </p:nvSpPr>
        <p:spPr bwMode="auto">
          <a:xfrm flipV="1">
            <a:off x="8534400" y="1676400"/>
            <a:ext cx="1295400" cy="152400"/>
          </a:xfrm>
          <a:prstGeom prst="line">
            <a:avLst/>
          </a:prstGeom>
          <a:noFill/>
          <a:ln w="19050">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41" name="Line 37"/>
          <p:cNvSpPr>
            <a:spLocks noChangeShapeType="1"/>
          </p:cNvSpPr>
          <p:nvPr/>
        </p:nvSpPr>
        <p:spPr bwMode="auto">
          <a:xfrm flipV="1">
            <a:off x="8534400" y="1752600"/>
            <a:ext cx="1295400" cy="76200"/>
          </a:xfrm>
          <a:prstGeom prst="line">
            <a:avLst/>
          </a:prstGeom>
          <a:noFill/>
          <a:ln w="19050">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42" name="Line 38"/>
          <p:cNvSpPr>
            <a:spLocks noChangeShapeType="1"/>
          </p:cNvSpPr>
          <p:nvPr/>
        </p:nvSpPr>
        <p:spPr bwMode="auto">
          <a:xfrm flipV="1">
            <a:off x="8582026" y="1560514"/>
            <a:ext cx="1247775" cy="244475"/>
          </a:xfrm>
          <a:prstGeom prst="line">
            <a:avLst/>
          </a:prstGeom>
          <a:noFill/>
          <a:ln w="19050">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43" name="Text Box 39"/>
          <p:cNvSpPr txBox="1">
            <a:spLocks noChangeArrowheads="1"/>
          </p:cNvSpPr>
          <p:nvPr/>
        </p:nvSpPr>
        <p:spPr bwMode="auto">
          <a:xfrm>
            <a:off x="9873186" y="1346200"/>
            <a:ext cx="351378" cy="52322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ea typeface="宋体" panose="02010600030101010101" pitchFamily="2" charset="-122"/>
              </a:rPr>
              <a:t>?</a:t>
            </a:r>
          </a:p>
        </p:txBody>
      </p:sp>
      <p:sp>
        <p:nvSpPr>
          <p:cNvPr id="533544" name="Line 40"/>
          <p:cNvSpPr>
            <a:spLocks noChangeShapeType="1"/>
          </p:cNvSpPr>
          <p:nvPr/>
        </p:nvSpPr>
        <p:spPr bwMode="auto">
          <a:xfrm>
            <a:off x="7045325" y="5410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45" name="Text Box 41"/>
          <p:cNvSpPr txBox="1">
            <a:spLocks noChangeArrowheads="1"/>
          </p:cNvSpPr>
          <p:nvPr/>
        </p:nvSpPr>
        <p:spPr bwMode="auto">
          <a:xfrm>
            <a:off x="6751200" y="5546726"/>
            <a:ext cx="550151"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1973</a:t>
            </a:r>
          </a:p>
        </p:txBody>
      </p:sp>
      <p:sp>
        <p:nvSpPr>
          <p:cNvPr id="533546" name="Text Box 42"/>
          <p:cNvSpPr txBox="1">
            <a:spLocks noChangeArrowheads="1"/>
          </p:cNvSpPr>
          <p:nvPr/>
        </p:nvSpPr>
        <p:spPr bwMode="auto">
          <a:xfrm>
            <a:off x="8733500" y="2743201"/>
            <a:ext cx="940065"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Public-Key</a:t>
            </a:r>
          </a:p>
        </p:txBody>
      </p:sp>
      <p:sp>
        <p:nvSpPr>
          <p:cNvPr id="533547" name="Text Box 43"/>
          <p:cNvSpPr txBox="1">
            <a:spLocks noChangeArrowheads="1"/>
          </p:cNvSpPr>
          <p:nvPr/>
        </p:nvSpPr>
        <p:spPr bwMode="auto">
          <a:xfrm>
            <a:off x="9222799" y="1066801"/>
            <a:ext cx="1406090"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Quantum Crypto</a:t>
            </a:r>
          </a:p>
        </p:txBody>
      </p:sp>
      <p:sp>
        <p:nvSpPr>
          <p:cNvPr id="533548" name="Line 44"/>
          <p:cNvSpPr>
            <a:spLocks noChangeShapeType="1"/>
          </p:cNvSpPr>
          <p:nvPr/>
        </p:nvSpPr>
        <p:spPr bwMode="auto">
          <a:xfrm flipV="1">
            <a:off x="2514600" y="5334000"/>
            <a:ext cx="152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49" name="Line 45"/>
          <p:cNvSpPr>
            <a:spLocks noChangeShapeType="1"/>
          </p:cNvSpPr>
          <p:nvPr/>
        </p:nvSpPr>
        <p:spPr bwMode="auto">
          <a:xfrm flipH="1" flipV="1">
            <a:off x="2438400" y="5257800"/>
            <a:ext cx="2286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3550" name="Group 46"/>
          <p:cNvGrpSpPr>
            <a:grpSpLocks/>
          </p:cNvGrpSpPr>
          <p:nvPr/>
        </p:nvGrpSpPr>
        <p:grpSpPr bwMode="auto">
          <a:xfrm>
            <a:off x="3046413" y="5486401"/>
            <a:ext cx="2590800" cy="766763"/>
            <a:chOff x="959" y="3456"/>
            <a:chExt cx="1632" cy="483"/>
          </a:xfrm>
        </p:grpSpPr>
        <p:sp>
          <p:nvSpPr>
            <p:cNvPr id="533551" name="Text Box 47"/>
            <p:cNvSpPr txBox="1">
              <a:spLocks noChangeArrowheads="1"/>
            </p:cNvSpPr>
            <p:nvPr/>
          </p:nvSpPr>
          <p:spPr bwMode="auto">
            <a:xfrm>
              <a:off x="959" y="3706"/>
              <a:ext cx="1632" cy="233"/>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ea typeface="宋体" panose="02010600030101010101" pitchFamily="2" charset="-122"/>
                </a:rPr>
                <a:t>1895 – Invention of Radio</a:t>
              </a:r>
            </a:p>
          </p:txBody>
        </p:sp>
        <p:sp>
          <p:nvSpPr>
            <p:cNvPr id="533552" name="Line 48"/>
            <p:cNvSpPr>
              <a:spLocks noChangeShapeType="1"/>
            </p:cNvSpPr>
            <p:nvPr/>
          </p:nvSpPr>
          <p:spPr bwMode="auto">
            <a:xfrm flipH="1" flipV="1">
              <a:off x="1008" y="3456"/>
              <a:ext cx="96"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3553" name="Text Box 49"/>
          <p:cNvSpPr txBox="1">
            <a:spLocks noChangeArrowheads="1"/>
          </p:cNvSpPr>
          <p:nvPr/>
        </p:nvSpPr>
        <p:spPr bwMode="auto">
          <a:xfrm>
            <a:off x="8700650" y="2971801"/>
            <a:ext cx="550151" cy="30777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a:ea typeface="宋体" panose="02010600030101010101" pitchFamily="2" charset="-122"/>
              </a:rPr>
              <a:t>1978</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15</a:t>
            </a:fld>
            <a:endParaRPr lang="zh-CN" altLang="en-US"/>
          </a:p>
        </p:txBody>
      </p:sp>
      <p:sp>
        <p:nvSpPr>
          <p:cNvPr id="54"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55"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48879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33550"/>
                                        </p:tgtEl>
                                        <p:attrNameLst>
                                          <p:attrName>style.visibility</p:attrName>
                                        </p:attrNameLst>
                                      </p:cBhvr>
                                      <p:to>
                                        <p:strVal val="visible"/>
                                      </p:to>
                                    </p:set>
                                    <p:animEffect transition="in" filter="checkerboard(across)">
                                      <p:cBhvr>
                                        <p:cTn id="7" dur="500"/>
                                        <p:tgtEl>
                                          <p:spTgt spid="533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2133600" y="0"/>
            <a:ext cx="7772400" cy="1143000"/>
          </a:xfrm>
        </p:spPr>
        <p:txBody>
          <a:bodyPr/>
          <a:lstStyle/>
          <a:p>
            <a:r>
              <a:rPr lang="en-US" altLang="zh-CN">
                <a:ea typeface="宋体" panose="02010600030101010101" pitchFamily="2" charset="-122"/>
              </a:rPr>
              <a:t>Themes</a:t>
            </a:r>
          </a:p>
        </p:txBody>
      </p:sp>
      <p:sp>
        <p:nvSpPr>
          <p:cNvPr id="534531" name="Rectangle 3"/>
          <p:cNvSpPr>
            <a:spLocks noGrp="1" noChangeArrowheads="1"/>
          </p:cNvSpPr>
          <p:nvPr>
            <p:ph type="body" idx="1"/>
          </p:nvPr>
        </p:nvSpPr>
        <p:spPr>
          <a:xfrm>
            <a:off x="1676400" y="1143000"/>
            <a:ext cx="8991600" cy="5715000"/>
          </a:xfrm>
        </p:spPr>
        <p:txBody>
          <a:bodyPr/>
          <a:lstStyle/>
          <a:p>
            <a:r>
              <a:rPr lang="en-US" altLang="zh-CN">
                <a:ea typeface="宋体" panose="02010600030101010101" pitchFamily="2" charset="-122"/>
              </a:rPr>
              <a:t>Arms race: cryptographers vs. cryptanalysts</a:t>
            </a:r>
          </a:p>
          <a:p>
            <a:pPr lvl="1"/>
            <a:r>
              <a:rPr lang="en-US" altLang="zh-CN">
                <a:ea typeface="宋体" panose="02010600030101010101" pitchFamily="2" charset="-122"/>
              </a:rPr>
              <a:t>Often disconnect between two (e.g., Mary Queen of Scots uses monoalphabetic cipher long after known breakable)</a:t>
            </a:r>
          </a:p>
          <a:p>
            <a:r>
              <a:rPr lang="en-US" altLang="zh-CN">
                <a:ea typeface="宋体" panose="02010600030101010101" pitchFamily="2" charset="-122"/>
              </a:rPr>
              <a:t>Motivated by war (more recently: commerce)</a:t>
            </a:r>
          </a:p>
          <a:p>
            <a:r>
              <a:rPr lang="en-US" altLang="zh-CN">
                <a:ea typeface="宋体" panose="02010600030101010101" pitchFamily="2" charset="-122"/>
              </a:rPr>
              <a:t>Driven by advances in technology, mathematics</a:t>
            </a:r>
          </a:p>
          <a:p>
            <a:pPr lvl="1"/>
            <a:r>
              <a:rPr lang="en-US" altLang="zh-CN">
                <a:ea typeface="宋体" panose="02010600030101010101" pitchFamily="2" charset="-122"/>
              </a:rPr>
              <a:t>Linguists, classicists, mathematicians, computer scientists, physicists</a:t>
            </a:r>
          </a:p>
          <a:p>
            <a:r>
              <a:rPr lang="en-US" altLang="zh-CN">
                <a:ea typeface="宋体" panose="02010600030101010101" pitchFamily="2" charset="-122"/>
              </a:rPr>
              <a:t>Secrecy often means advances rediscovered and mis-credited</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16</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13666306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a:xfrm>
            <a:off x="2209800" y="152400"/>
            <a:ext cx="7772400" cy="1143000"/>
          </a:xfrm>
        </p:spPr>
        <p:txBody>
          <a:bodyPr/>
          <a:lstStyle/>
          <a:p>
            <a:r>
              <a:rPr lang="en-US" altLang="zh-CN">
                <a:ea typeface="宋体" panose="02010600030101010101" pitchFamily="2" charset="-122"/>
              </a:rPr>
              <a:t>Types of Attacks</a:t>
            </a:r>
          </a:p>
        </p:txBody>
      </p:sp>
      <p:sp>
        <p:nvSpPr>
          <p:cNvPr id="516099" name="Rectangle 3"/>
          <p:cNvSpPr>
            <a:spLocks noGrp="1" noChangeArrowheads="1"/>
          </p:cNvSpPr>
          <p:nvPr>
            <p:ph type="body" idx="1"/>
          </p:nvPr>
        </p:nvSpPr>
        <p:spPr>
          <a:xfrm>
            <a:off x="1828800" y="1295400"/>
            <a:ext cx="8447088" cy="4497388"/>
          </a:xfrm>
        </p:spPr>
        <p:txBody>
          <a:bodyPr>
            <a:normAutofit lnSpcReduction="10000"/>
          </a:bodyPr>
          <a:lstStyle/>
          <a:p>
            <a:pPr>
              <a:lnSpc>
                <a:spcPct val="90000"/>
              </a:lnSpc>
            </a:pPr>
            <a:r>
              <a:rPr lang="en-US" altLang="zh-CN">
                <a:ea typeface="宋体" panose="02010600030101010101" pitchFamily="2" charset="-122"/>
              </a:rPr>
              <a:t>Ciphertext-only - How much Ciphertext?</a:t>
            </a:r>
          </a:p>
          <a:p>
            <a:pPr>
              <a:lnSpc>
                <a:spcPct val="90000"/>
              </a:lnSpc>
            </a:pPr>
            <a:r>
              <a:rPr lang="en-US" altLang="zh-CN">
                <a:ea typeface="宋体" panose="02010600030101010101" pitchFamily="2" charset="-122"/>
              </a:rPr>
              <a:t>Known Plaintext - often “Guessed Plaintext”</a:t>
            </a:r>
          </a:p>
          <a:p>
            <a:pPr>
              <a:lnSpc>
                <a:spcPct val="90000"/>
              </a:lnSpc>
            </a:pPr>
            <a:r>
              <a:rPr lang="en-US" altLang="zh-CN">
                <a:ea typeface="宋体" panose="02010600030101010101" pitchFamily="2" charset="-122"/>
              </a:rPr>
              <a:t>Chosen Plaintext (get ciphertext)</a:t>
            </a:r>
          </a:p>
          <a:p>
            <a:pPr lvl="1">
              <a:lnSpc>
                <a:spcPct val="90000"/>
              </a:lnSpc>
            </a:pPr>
            <a:r>
              <a:rPr lang="en-US" altLang="zh-CN">
                <a:ea typeface="宋体" panose="02010600030101010101" pitchFamily="2" charset="-122"/>
              </a:rPr>
              <a:t>Not as uncommon as it sounds!</a:t>
            </a:r>
          </a:p>
          <a:p>
            <a:pPr>
              <a:lnSpc>
                <a:spcPct val="90000"/>
              </a:lnSpc>
            </a:pPr>
            <a:r>
              <a:rPr lang="en-US" altLang="zh-CN">
                <a:ea typeface="宋体" panose="02010600030101010101" pitchFamily="2" charset="-122"/>
              </a:rPr>
              <a:t>Chosen Ciphertext (get plaintext)</a:t>
            </a:r>
          </a:p>
          <a:p>
            <a:pPr>
              <a:lnSpc>
                <a:spcPct val="90000"/>
              </a:lnSpc>
            </a:pPr>
            <a:r>
              <a:rPr lang="en-US" altLang="zh-CN">
                <a:ea typeface="宋体" panose="02010600030101010101" pitchFamily="2" charset="-122"/>
              </a:rPr>
              <a:t>Dumpster Diving</a:t>
            </a:r>
          </a:p>
          <a:p>
            <a:pPr>
              <a:lnSpc>
                <a:spcPct val="90000"/>
              </a:lnSpc>
            </a:pPr>
            <a:r>
              <a:rPr lang="en-US" altLang="zh-CN">
                <a:ea typeface="宋体" panose="02010600030101010101" pitchFamily="2" charset="-122"/>
              </a:rPr>
              <a:t>Social Engineering</a:t>
            </a:r>
          </a:p>
          <a:p>
            <a:pPr>
              <a:lnSpc>
                <a:spcPct val="90000"/>
              </a:lnSpc>
            </a:pPr>
            <a:r>
              <a:rPr lang="en-US" altLang="zh-CN">
                <a:ea typeface="宋体" panose="02010600030101010101" pitchFamily="2" charset="-122"/>
              </a:rPr>
              <a:t>“Rubber-hose cryptanalysis”</a:t>
            </a:r>
          </a:p>
          <a:p>
            <a:pPr lvl="1">
              <a:lnSpc>
                <a:spcPct val="90000"/>
              </a:lnSpc>
            </a:pPr>
            <a:r>
              <a:rPr lang="en-US" altLang="zh-CN">
                <a:ea typeface="宋体" panose="02010600030101010101" pitchFamily="2" charset="-122"/>
              </a:rPr>
              <a:t>Cryptanalyst uses threats, blackmail, torture, bribery to get the key</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17</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557356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6099">
                                            <p:txEl>
                                              <p:pRg st="0" end="0"/>
                                            </p:txEl>
                                          </p:spTgt>
                                        </p:tgtEl>
                                        <p:attrNameLst>
                                          <p:attrName>style.visibility</p:attrName>
                                        </p:attrNameLst>
                                      </p:cBhvr>
                                      <p:to>
                                        <p:strVal val="visible"/>
                                      </p:to>
                                    </p:set>
                                    <p:animEffect transition="in" filter="dissolve">
                                      <p:cBhvr>
                                        <p:cTn id="7" dur="500"/>
                                        <p:tgtEl>
                                          <p:spTgt spid="516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6099">
                                            <p:txEl>
                                              <p:pRg st="1" end="1"/>
                                            </p:txEl>
                                          </p:spTgt>
                                        </p:tgtEl>
                                        <p:attrNameLst>
                                          <p:attrName>style.visibility</p:attrName>
                                        </p:attrNameLst>
                                      </p:cBhvr>
                                      <p:to>
                                        <p:strVal val="visible"/>
                                      </p:to>
                                    </p:set>
                                    <p:animEffect transition="in" filter="dissolve">
                                      <p:cBhvr>
                                        <p:cTn id="12" dur="500"/>
                                        <p:tgtEl>
                                          <p:spTgt spid="5160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6099">
                                            <p:txEl>
                                              <p:pRg st="2" end="2"/>
                                            </p:txEl>
                                          </p:spTgt>
                                        </p:tgtEl>
                                        <p:attrNameLst>
                                          <p:attrName>style.visibility</p:attrName>
                                        </p:attrNameLst>
                                      </p:cBhvr>
                                      <p:to>
                                        <p:strVal val="visible"/>
                                      </p:to>
                                    </p:set>
                                    <p:animEffect transition="in" filter="dissolve">
                                      <p:cBhvr>
                                        <p:cTn id="17" dur="500"/>
                                        <p:tgtEl>
                                          <p:spTgt spid="516099">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16099">
                                            <p:txEl>
                                              <p:pRg st="3" end="3"/>
                                            </p:txEl>
                                          </p:spTgt>
                                        </p:tgtEl>
                                        <p:attrNameLst>
                                          <p:attrName>style.visibility</p:attrName>
                                        </p:attrNameLst>
                                      </p:cBhvr>
                                      <p:to>
                                        <p:strVal val="visible"/>
                                      </p:to>
                                    </p:set>
                                    <p:animEffect transition="in" filter="dissolve">
                                      <p:cBhvr>
                                        <p:cTn id="20" dur="500"/>
                                        <p:tgtEl>
                                          <p:spTgt spid="51609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16099">
                                            <p:txEl>
                                              <p:pRg st="4" end="4"/>
                                            </p:txEl>
                                          </p:spTgt>
                                        </p:tgtEl>
                                        <p:attrNameLst>
                                          <p:attrName>style.visibility</p:attrName>
                                        </p:attrNameLst>
                                      </p:cBhvr>
                                      <p:to>
                                        <p:strVal val="visible"/>
                                      </p:to>
                                    </p:set>
                                    <p:animEffect transition="in" filter="dissolve">
                                      <p:cBhvr>
                                        <p:cTn id="25" dur="500"/>
                                        <p:tgtEl>
                                          <p:spTgt spid="516099">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16099">
                                            <p:txEl>
                                              <p:pRg st="5" end="5"/>
                                            </p:txEl>
                                          </p:spTgt>
                                        </p:tgtEl>
                                        <p:attrNameLst>
                                          <p:attrName>style.visibility</p:attrName>
                                        </p:attrNameLst>
                                      </p:cBhvr>
                                      <p:to>
                                        <p:strVal val="visible"/>
                                      </p:to>
                                    </p:set>
                                    <p:animEffect transition="in" filter="dissolve">
                                      <p:cBhvr>
                                        <p:cTn id="30" dur="500"/>
                                        <p:tgtEl>
                                          <p:spTgt spid="516099">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6099">
                                            <p:txEl>
                                              <p:pRg st="6" end="6"/>
                                            </p:txEl>
                                          </p:spTgt>
                                        </p:tgtEl>
                                        <p:attrNameLst>
                                          <p:attrName>style.visibility</p:attrName>
                                        </p:attrNameLst>
                                      </p:cBhvr>
                                      <p:to>
                                        <p:strVal val="visible"/>
                                      </p:to>
                                    </p:set>
                                    <p:animEffect transition="in" filter="dissolve">
                                      <p:cBhvr>
                                        <p:cTn id="35" dur="500"/>
                                        <p:tgtEl>
                                          <p:spTgt spid="516099">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16099">
                                            <p:txEl>
                                              <p:pRg st="7" end="7"/>
                                            </p:txEl>
                                          </p:spTgt>
                                        </p:tgtEl>
                                        <p:attrNameLst>
                                          <p:attrName>style.visibility</p:attrName>
                                        </p:attrNameLst>
                                      </p:cBhvr>
                                      <p:to>
                                        <p:strVal val="visible"/>
                                      </p:to>
                                    </p:set>
                                    <p:animEffect transition="in" filter="dissolve">
                                      <p:cBhvr>
                                        <p:cTn id="40" dur="500"/>
                                        <p:tgtEl>
                                          <p:spTgt spid="516099">
                                            <p:txEl>
                                              <p:pRg st="7" end="7"/>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16099">
                                            <p:txEl>
                                              <p:pRg st="8" end="8"/>
                                            </p:txEl>
                                          </p:spTgt>
                                        </p:tgtEl>
                                        <p:attrNameLst>
                                          <p:attrName>style.visibility</p:attrName>
                                        </p:attrNameLst>
                                      </p:cBhvr>
                                      <p:to>
                                        <p:strVal val="visible"/>
                                      </p:to>
                                    </p:set>
                                    <p:animEffect transition="in" filter="dissolve">
                                      <p:cBhvr>
                                        <p:cTn id="43" dur="500"/>
                                        <p:tgtEl>
                                          <p:spTgt spid="5160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09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US" altLang="zh-CN">
                <a:ea typeface="宋体" panose="02010600030101010101" pitchFamily="2" charset="-122"/>
              </a:rPr>
              <a:t>Security vs. Pragmatics</a:t>
            </a:r>
          </a:p>
        </p:txBody>
      </p:sp>
      <p:sp>
        <p:nvSpPr>
          <p:cNvPr id="535555" name="Rectangle 3"/>
          <p:cNvSpPr>
            <a:spLocks noGrp="1" noChangeArrowheads="1"/>
          </p:cNvSpPr>
          <p:nvPr>
            <p:ph type="body" idx="1"/>
          </p:nvPr>
        </p:nvSpPr>
        <p:spPr>
          <a:xfrm>
            <a:off x="1905000" y="1219200"/>
            <a:ext cx="8534400" cy="4953000"/>
          </a:xfrm>
        </p:spPr>
        <p:txBody>
          <a:bodyPr/>
          <a:lstStyle/>
          <a:p>
            <a:pPr>
              <a:lnSpc>
                <a:spcPct val="90000"/>
              </a:lnSpc>
            </a:pPr>
            <a:r>
              <a:rPr lang="en-US" altLang="zh-CN">
                <a:ea typeface="宋体" panose="02010600030101010101" pitchFamily="2" charset="-122"/>
              </a:rPr>
              <a:t>Trade-off between security and effort</a:t>
            </a:r>
          </a:p>
          <a:p>
            <a:pPr lvl="1">
              <a:lnSpc>
                <a:spcPct val="90000"/>
              </a:lnSpc>
            </a:pPr>
            <a:r>
              <a:rPr lang="en-US" altLang="zh-CN">
                <a:ea typeface="宋体" panose="02010600030101010101" pitchFamily="2" charset="-122"/>
              </a:rPr>
              <a:t>Time to encrypt, cost and size of equipment, key sizes, change frequency</a:t>
            </a:r>
          </a:p>
          <a:p>
            <a:pPr lvl="1">
              <a:lnSpc>
                <a:spcPct val="90000"/>
              </a:lnSpc>
            </a:pPr>
            <a:r>
              <a:rPr lang="en-US" altLang="zh-CN">
                <a:ea typeface="宋体" panose="02010600030101010101" pitchFamily="2" charset="-122"/>
              </a:rPr>
              <a:t>One-time pad (1918) offers theoretically “perfect” security, but unacceptable cost</a:t>
            </a:r>
          </a:p>
          <a:p>
            <a:pPr lvl="2">
              <a:lnSpc>
                <a:spcPct val="90000"/>
              </a:lnSpc>
            </a:pPr>
            <a:r>
              <a:rPr lang="en-US" altLang="zh-CN">
                <a:ea typeface="宋体" panose="02010600030101010101" pitchFamily="2" charset="-122"/>
              </a:rPr>
              <a:t>Compromises lead to insecurity (class 2)</a:t>
            </a:r>
          </a:p>
          <a:p>
            <a:pPr>
              <a:lnSpc>
                <a:spcPct val="90000"/>
              </a:lnSpc>
            </a:pPr>
            <a:r>
              <a:rPr lang="en-US" altLang="zh-CN">
                <a:ea typeface="宋体" panose="02010600030101010101" pitchFamily="2" charset="-122"/>
              </a:rPr>
              <a:t>Commerce</a:t>
            </a:r>
          </a:p>
          <a:p>
            <a:pPr lvl="1">
              <a:lnSpc>
                <a:spcPct val="90000"/>
              </a:lnSpc>
            </a:pPr>
            <a:r>
              <a:rPr lang="en-US" altLang="zh-CN">
                <a:ea typeface="宋体" panose="02010600030101010101" pitchFamily="2" charset="-122"/>
              </a:rPr>
              <a:t>Don’t spend $10M to protect $1M</a:t>
            </a:r>
          </a:p>
          <a:p>
            <a:pPr lvl="1">
              <a:lnSpc>
                <a:spcPct val="90000"/>
              </a:lnSpc>
            </a:pPr>
            <a:r>
              <a:rPr lang="en-US" altLang="zh-CN">
                <a:ea typeface="宋体" panose="02010600030101010101" pitchFamily="2" charset="-122"/>
              </a:rPr>
              <a:t>Don’t protect $1B with encryption that can be broken for $1M</a:t>
            </a:r>
          </a:p>
          <a:p>
            <a:pPr>
              <a:lnSpc>
                <a:spcPct val="90000"/>
              </a:lnSpc>
            </a:pPr>
            <a:r>
              <a:rPr lang="en-US" altLang="zh-CN">
                <a:ea typeface="宋体" panose="02010600030101010101" pitchFamily="2" charset="-122"/>
              </a:rPr>
              <a:t>Military</a:t>
            </a:r>
          </a:p>
          <a:p>
            <a:pPr lvl="1">
              <a:lnSpc>
                <a:spcPct val="90000"/>
              </a:lnSpc>
            </a:pPr>
            <a:r>
              <a:rPr lang="en-US" altLang="zh-CN">
                <a:ea typeface="宋体" panose="02010600030101010101" pitchFamily="2" charset="-122"/>
              </a:rPr>
              <a:t>Values (and attacker resources) much harder to measure</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18</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51967427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a:xfrm>
            <a:off x="2209800" y="381000"/>
            <a:ext cx="7772400" cy="1143000"/>
          </a:xfrm>
        </p:spPr>
        <p:txBody>
          <a:bodyPr/>
          <a:lstStyle/>
          <a:p>
            <a:r>
              <a:rPr lang="en-US" altLang="zh-CN">
                <a:ea typeface="宋体" panose="02010600030101010101" pitchFamily="2" charset="-122"/>
              </a:rPr>
              <a:t>Simple Substitution Cipher</a:t>
            </a:r>
          </a:p>
        </p:txBody>
      </p:sp>
      <p:sp>
        <p:nvSpPr>
          <p:cNvPr id="537603" name="Rectangle 3"/>
          <p:cNvSpPr>
            <a:spLocks noGrp="1" noChangeArrowheads="1"/>
          </p:cNvSpPr>
          <p:nvPr>
            <p:ph type="body" idx="1"/>
          </p:nvPr>
        </p:nvSpPr>
        <p:spPr>
          <a:xfrm>
            <a:off x="2209800" y="1752600"/>
            <a:ext cx="7772400" cy="4419600"/>
          </a:xfrm>
        </p:spPr>
        <p:txBody>
          <a:bodyPr/>
          <a:lstStyle/>
          <a:p>
            <a:r>
              <a:rPr lang="en-US" altLang="zh-CN">
                <a:ea typeface="宋体" panose="02010600030101010101" pitchFamily="2" charset="-122"/>
              </a:rPr>
              <a:t>Substitute each letter based on mapping</a:t>
            </a:r>
          </a:p>
          <a:p>
            <a:r>
              <a:rPr lang="en-US" altLang="zh-CN">
                <a:ea typeface="宋体" panose="02010600030101010101" pitchFamily="2" charset="-122"/>
              </a:rPr>
              <a:t>Key is alphabet mapping:</a:t>
            </a:r>
          </a:p>
          <a:p>
            <a:pPr lvl="1">
              <a:buFontTx/>
              <a:buNone/>
            </a:pPr>
            <a:r>
              <a:rPr lang="en-US" altLang="zh-CN">
                <a:ea typeface="宋体" panose="02010600030101010101" pitchFamily="2" charset="-122"/>
              </a:rPr>
              <a:t>a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J, b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L, c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B, d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R, ..., z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F</a:t>
            </a:r>
          </a:p>
          <a:p>
            <a:r>
              <a:rPr lang="en-US" altLang="zh-CN">
                <a:ea typeface="宋体" panose="02010600030101010101" pitchFamily="2" charset="-122"/>
              </a:rPr>
              <a:t>How secure is this cipher?</a:t>
            </a:r>
          </a:p>
          <a:p>
            <a:pPr lvl="1">
              <a:buFontTx/>
              <a:buNone/>
            </a:pP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19</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8718077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0"/>
            <a:ext cx="12192000" cy="1407031"/>
          </a:xfrm>
          <a:solidFill>
            <a:schemeClr val="accent5">
              <a:lumMod val="60000"/>
              <a:lumOff val="40000"/>
            </a:schemeClr>
          </a:solidFill>
          <a:ln>
            <a:solidFill>
              <a:schemeClr val="accent1"/>
            </a:solidFill>
          </a:ln>
        </p:spPr>
        <p:txBody>
          <a:bodyPr anchor="ctr">
            <a:normAutofit/>
          </a:bodyPr>
          <a:lstStyle/>
          <a:p>
            <a:r>
              <a:rPr lang="en-US" altLang="zh-CN" sz="3600" b="1" dirty="0" smtClean="0">
                <a:latin typeface="Arial" panose="020B0604020202020204" pitchFamily="34" charset="0"/>
                <a:cs typeface="Arial" panose="020B0604020202020204" pitchFamily="34" charset="0"/>
              </a:rPr>
              <a:t>Computer Security and Cryptography</a:t>
            </a:r>
            <a:endParaRPr lang="zh-CN" altLang="en-US" sz="3600" b="1" dirty="0">
              <a:latin typeface="Arial" panose="020B0604020202020204" pitchFamily="34" charset="0"/>
              <a:cs typeface="Arial" panose="020B0604020202020204" pitchFamily="34" charset="0"/>
            </a:endParaRPr>
          </a:p>
        </p:txBody>
      </p:sp>
      <p:sp>
        <p:nvSpPr>
          <p:cNvPr id="3" name="副标题 2"/>
          <p:cNvSpPr>
            <a:spLocks noGrp="1"/>
          </p:cNvSpPr>
          <p:nvPr>
            <p:ph type="subTitle" idx="1"/>
          </p:nvPr>
        </p:nvSpPr>
        <p:spPr>
          <a:xfrm>
            <a:off x="1524000" y="1407032"/>
            <a:ext cx="9144000" cy="5450967"/>
          </a:xfrm>
        </p:spPr>
        <p:txBody>
          <a:bodyPr>
            <a:normAutofit/>
          </a:bodyPr>
          <a:lstStyle/>
          <a:p>
            <a:r>
              <a:rPr lang="en-US" altLang="zh-CN" sz="3200" dirty="0" smtClean="0"/>
              <a:t>Lecture 3</a:t>
            </a:r>
          </a:p>
          <a:p>
            <a:r>
              <a:rPr lang="en-US" altLang="zh-CN" sz="3200" dirty="0" smtClean="0"/>
              <a:t>Cryptography </a:t>
            </a:r>
            <a:r>
              <a:rPr lang="en-US" altLang="zh-CN" sz="3200" dirty="0"/>
              <a:t>before </a:t>
            </a:r>
            <a:r>
              <a:rPr lang="en-US" altLang="zh-CN" sz="3200" dirty="0" smtClean="0"/>
              <a:t>World </a:t>
            </a:r>
            <a:r>
              <a:rPr lang="en-US" altLang="zh-CN" sz="3200" dirty="0"/>
              <a:t>War </a:t>
            </a:r>
            <a:r>
              <a:rPr lang="en-US" altLang="zh-CN" sz="3200" dirty="0" smtClean="0"/>
              <a:t>II</a:t>
            </a: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p:txBody>
      </p:sp>
      <p:cxnSp>
        <p:nvCxnSpPr>
          <p:cNvPr id="5" name="直接连接符 4"/>
          <p:cNvCxnSpPr/>
          <p:nvPr/>
        </p:nvCxnSpPr>
        <p:spPr>
          <a:xfrm>
            <a:off x="0" y="140703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a:stretch>
            <a:fillRect/>
          </a:stretch>
        </p:blipFill>
        <p:spPr>
          <a:xfrm>
            <a:off x="4667789" y="2694765"/>
            <a:ext cx="3028950" cy="3952875"/>
          </a:xfrm>
          <a:prstGeom prst="rect">
            <a:avLst/>
          </a:prstGeom>
        </p:spPr>
      </p:pic>
      <p:sp>
        <p:nvSpPr>
          <p:cNvPr id="11" name="灯片编号占位符 10"/>
          <p:cNvSpPr>
            <a:spLocks noGrp="1"/>
          </p:cNvSpPr>
          <p:nvPr>
            <p:ph type="sldNum" sz="quarter" idx="12"/>
          </p:nvPr>
        </p:nvSpPr>
        <p:spPr/>
        <p:txBody>
          <a:bodyPr/>
          <a:lstStyle/>
          <a:p>
            <a:fld id="{1FF18F41-E0A9-4F72-861C-BE4AABE77BA0}" type="slidenum">
              <a:rPr lang="zh-CN" altLang="en-US" smtClean="0"/>
              <a:t>2</a:t>
            </a:fld>
            <a:endParaRPr lang="zh-CN" altLang="en-US"/>
          </a:p>
        </p:txBody>
      </p:sp>
      <p:pic>
        <p:nvPicPr>
          <p:cNvPr id="7" name="图片 6"/>
          <p:cNvPicPr>
            <a:picLocks noChangeAspect="1"/>
          </p:cNvPicPr>
          <p:nvPr/>
        </p:nvPicPr>
        <p:blipFill>
          <a:blip r:embed="rId3"/>
          <a:stretch>
            <a:fillRect/>
          </a:stretch>
        </p:blipFill>
        <p:spPr>
          <a:xfrm>
            <a:off x="500870" y="93605"/>
            <a:ext cx="922488" cy="1219819"/>
          </a:xfrm>
          <a:prstGeom prst="rect">
            <a:avLst/>
          </a:prstGeom>
        </p:spPr>
      </p:pic>
      <p:pic>
        <p:nvPicPr>
          <p:cNvPr id="8" name="图片 7"/>
          <p:cNvPicPr>
            <a:picLocks noChangeAspect="1"/>
          </p:cNvPicPr>
          <p:nvPr/>
        </p:nvPicPr>
        <p:blipFill>
          <a:blip r:embed="rId4"/>
          <a:stretch>
            <a:fillRect/>
          </a:stretch>
        </p:blipFill>
        <p:spPr>
          <a:xfrm>
            <a:off x="10731261" y="89595"/>
            <a:ext cx="862642" cy="1223829"/>
          </a:xfrm>
          <a:prstGeom prst="rect">
            <a:avLst/>
          </a:prstGeom>
        </p:spPr>
      </p:pic>
    </p:spTree>
    <p:extLst>
      <p:ext uri="{BB962C8B-B14F-4D97-AF65-F5344CB8AC3E}">
        <p14:creationId xmlns:p14="http://schemas.microsoft.com/office/powerpoint/2010/main" val="1141865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zh-CN">
                <a:ea typeface="宋体" panose="02010600030101010101" pitchFamily="2" charset="-122"/>
              </a:rPr>
              <a:t>Key Space</a:t>
            </a:r>
          </a:p>
        </p:txBody>
      </p:sp>
      <p:sp>
        <p:nvSpPr>
          <p:cNvPr id="538627" name="Rectangle 3"/>
          <p:cNvSpPr>
            <a:spLocks noGrp="1" noChangeArrowheads="1"/>
          </p:cNvSpPr>
          <p:nvPr>
            <p:ph type="body" idx="1"/>
          </p:nvPr>
        </p:nvSpPr>
        <p:spPr/>
        <p:txBody>
          <a:bodyPr/>
          <a:lstStyle/>
          <a:p>
            <a:r>
              <a:rPr lang="en-US" altLang="zh-CN">
                <a:ea typeface="宋体" panose="02010600030101010101" pitchFamily="2" charset="-122"/>
              </a:rPr>
              <a:t>Number of possible keys</a:t>
            </a:r>
          </a:p>
        </p:txBody>
      </p:sp>
      <p:sp>
        <p:nvSpPr>
          <p:cNvPr id="538628" name="Text Box 4"/>
          <p:cNvSpPr txBox="1">
            <a:spLocks noChangeArrowheads="1"/>
          </p:cNvSpPr>
          <p:nvPr/>
        </p:nvSpPr>
        <p:spPr bwMode="auto">
          <a:xfrm>
            <a:off x="1658938" y="2220913"/>
            <a:ext cx="404309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   26 (ways to choose what a maps to)</a:t>
            </a:r>
          </a:p>
          <a:p>
            <a:r>
              <a:rPr lang="en-US" altLang="zh-CN">
                <a:ea typeface="宋体" panose="02010600030101010101" pitchFamily="2" charset="-122"/>
              </a:rPr>
              <a:t>* 25 (b can map to anything else)</a:t>
            </a:r>
          </a:p>
          <a:p>
            <a:r>
              <a:rPr lang="en-US" altLang="zh-CN">
                <a:ea typeface="宋体" panose="02010600030101010101" pitchFamily="2" charset="-122"/>
              </a:rPr>
              <a:t>* 24 (c can map to anything else)</a:t>
            </a:r>
          </a:p>
          <a:p>
            <a:r>
              <a:rPr lang="en-US" altLang="zh-CN">
                <a:ea typeface="宋体" panose="02010600030101010101" pitchFamily="2" charset="-122"/>
              </a:rPr>
              <a:t>   … * 1 (only one choice left for z)</a:t>
            </a:r>
          </a:p>
          <a:p>
            <a:r>
              <a:rPr lang="en-US" altLang="zh-CN">
                <a:ea typeface="宋体" panose="02010600030101010101" pitchFamily="2" charset="-122"/>
              </a:rPr>
              <a:t>= 26! = 403291461126605635584000000</a:t>
            </a:r>
          </a:p>
        </p:txBody>
      </p:sp>
      <p:sp>
        <p:nvSpPr>
          <p:cNvPr id="538629" name="Text Box 5"/>
          <p:cNvSpPr txBox="1">
            <a:spLocks noChangeArrowheads="1"/>
          </p:cNvSpPr>
          <p:nvPr/>
        </p:nvSpPr>
        <p:spPr bwMode="auto">
          <a:xfrm>
            <a:off x="1752600" y="4965701"/>
            <a:ext cx="8567738" cy="968375"/>
          </a:xfrm>
          <a:prstGeom prst="rect">
            <a:avLst/>
          </a:prstGeom>
          <a:noFill/>
          <a:ln w="22225">
            <a:solidFill>
              <a:schemeClr val="accent1"/>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ea typeface="宋体" panose="02010600030101010101" pitchFamily="2" charset="-122"/>
              </a:rPr>
              <a:t>If every person on earth tried one per second, it would take 5B years to try them all.</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20</a:t>
            </a:fld>
            <a:endParaRPr lang="zh-CN" altLang="en-US"/>
          </a:p>
        </p:txBody>
      </p:sp>
      <p:sp>
        <p:nvSpPr>
          <p:cNvPr id="9"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10"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497063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8628">
                                            <p:txEl>
                                              <p:pRg st="0" end="0"/>
                                            </p:txEl>
                                          </p:spTgt>
                                        </p:tgtEl>
                                        <p:attrNameLst>
                                          <p:attrName>style.visibility</p:attrName>
                                        </p:attrNameLst>
                                      </p:cBhvr>
                                      <p:to>
                                        <p:strVal val="visible"/>
                                      </p:to>
                                    </p:set>
                                    <p:animEffect transition="in" filter="dissolve">
                                      <p:cBhvr>
                                        <p:cTn id="7" dur="500"/>
                                        <p:tgtEl>
                                          <p:spTgt spid="53862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8628">
                                            <p:txEl>
                                              <p:pRg st="1" end="1"/>
                                            </p:txEl>
                                          </p:spTgt>
                                        </p:tgtEl>
                                        <p:attrNameLst>
                                          <p:attrName>style.visibility</p:attrName>
                                        </p:attrNameLst>
                                      </p:cBhvr>
                                      <p:to>
                                        <p:strVal val="visible"/>
                                      </p:to>
                                    </p:set>
                                    <p:animEffect transition="in" filter="dissolve">
                                      <p:cBhvr>
                                        <p:cTn id="12" dur="500"/>
                                        <p:tgtEl>
                                          <p:spTgt spid="53862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38628">
                                            <p:txEl>
                                              <p:pRg st="2" end="2"/>
                                            </p:txEl>
                                          </p:spTgt>
                                        </p:tgtEl>
                                        <p:attrNameLst>
                                          <p:attrName>style.visibility</p:attrName>
                                        </p:attrNameLst>
                                      </p:cBhvr>
                                      <p:to>
                                        <p:strVal val="visible"/>
                                      </p:to>
                                    </p:set>
                                    <p:animEffect transition="in" filter="dissolve">
                                      <p:cBhvr>
                                        <p:cTn id="17" dur="500"/>
                                        <p:tgtEl>
                                          <p:spTgt spid="53862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8628">
                                            <p:txEl>
                                              <p:pRg st="3" end="3"/>
                                            </p:txEl>
                                          </p:spTgt>
                                        </p:tgtEl>
                                        <p:attrNameLst>
                                          <p:attrName>style.visibility</p:attrName>
                                        </p:attrNameLst>
                                      </p:cBhvr>
                                      <p:to>
                                        <p:strVal val="visible"/>
                                      </p:to>
                                    </p:set>
                                    <p:animEffect transition="in" filter="dissolve">
                                      <p:cBhvr>
                                        <p:cTn id="22" dur="500"/>
                                        <p:tgtEl>
                                          <p:spTgt spid="53862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38628">
                                            <p:txEl>
                                              <p:pRg st="4" end="4"/>
                                            </p:txEl>
                                          </p:spTgt>
                                        </p:tgtEl>
                                        <p:attrNameLst>
                                          <p:attrName>style.visibility</p:attrName>
                                        </p:attrNameLst>
                                      </p:cBhvr>
                                      <p:to>
                                        <p:strVal val="visible"/>
                                      </p:to>
                                    </p:set>
                                    <p:animEffect transition="in" filter="dissolve">
                                      <p:cBhvr>
                                        <p:cTn id="27" dur="500"/>
                                        <p:tgtEl>
                                          <p:spTgt spid="53862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538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8" grpId="0" build="p"/>
      <p:bldP spid="538629"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ltLang="zh-CN">
                <a:ea typeface="宋体" panose="02010600030101010101" pitchFamily="2" charset="-122"/>
              </a:rPr>
              <a:t>Really Secure?</a:t>
            </a:r>
          </a:p>
        </p:txBody>
      </p:sp>
      <p:sp>
        <p:nvSpPr>
          <p:cNvPr id="539651" name="Rectangle 3"/>
          <p:cNvSpPr>
            <a:spLocks noGrp="1" noChangeArrowheads="1"/>
          </p:cNvSpPr>
          <p:nvPr>
            <p:ph type="body" idx="1"/>
          </p:nvPr>
        </p:nvSpPr>
        <p:spPr/>
        <p:txBody>
          <a:bodyPr/>
          <a:lstStyle/>
          <a:p>
            <a:r>
              <a:rPr lang="en-US" altLang="zh-CN">
                <a:ea typeface="宋体" panose="02010600030101010101" pitchFamily="2" charset="-122"/>
              </a:rPr>
              <a:t>Key space gives the upper bound</a:t>
            </a:r>
          </a:p>
          <a:p>
            <a:pPr lvl="1"/>
            <a:r>
              <a:rPr lang="en-US" altLang="zh-CN">
                <a:ea typeface="宋体" panose="02010600030101010101" pitchFamily="2" charset="-122"/>
              </a:rPr>
              <a:t>Worst possible approach for the cryptanalyst is to try all possible keys</a:t>
            </a:r>
          </a:p>
          <a:p>
            <a:r>
              <a:rPr lang="en-US" altLang="zh-CN">
                <a:ea typeface="宋体" panose="02010600030101010101" pitchFamily="2" charset="-122"/>
              </a:rPr>
              <a:t>Clever attacker may find better approach:</a:t>
            </a:r>
          </a:p>
          <a:p>
            <a:pPr lvl="1"/>
            <a:r>
              <a:rPr lang="en-US" altLang="zh-CN">
                <a:ea typeface="宋体" panose="02010600030101010101" pitchFamily="2" charset="-122"/>
              </a:rPr>
              <a:t>Eliminate lots of possible keys quickly</a:t>
            </a:r>
          </a:p>
          <a:p>
            <a:pPr lvl="1"/>
            <a:r>
              <a:rPr lang="en-US" altLang="zh-CN">
                <a:ea typeface="宋体" panose="02010600030101010101" pitchFamily="2" charset="-122"/>
              </a:rPr>
              <a:t>Find patters in ciphertext</a:t>
            </a:r>
          </a:p>
          <a:p>
            <a:pPr lvl="1"/>
            <a:r>
              <a:rPr lang="en-US" altLang="zh-CN">
                <a:ea typeface="宋体" panose="02010600030101010101" pitchFamily="2" charset="-122"/>
              </a:rPr>
              <a:t>Find way to test keys incrementally</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21</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807613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en-US" altLang="zh-CN">
                <a:ea typeface="宋体" panose="02010600030101010101" pitchFamily="2" charset="-122"/>
              </a:rPr>
              <a:t>Monoalphabetic Cipher</a:t>
            </a:r>
          </a:p>
        </p:txBody>
      </p:sp>
      <p:sp>
        <p:nvSpPr>
          <p:cNvPr id="504835" name="Rectangle 3"/>
          <p:cNvSpPr>
            <a:spLocks noGrp="1" noChangeArrowheads="1"/>
          </p:cNvSpPr>
          <p:nvPr>
            <p:ph type="body" idx="1"/>
          </p:nvPr>
        </p:nvSpPr>
        <p:spPr>
          <a:xfrm>
            <a:off x="2133600" y="1981200"/>
            <a:ext cx="7772400" cy="4114800"/>
          </a:xfrm>
        </p:spPr>
        <p:txBody>
          <a:bodyPr/>
          <a:lstStyle/>
          <a:p>
            <a:pPr>
              <a:buFontTx/>
              <a:buNone/>
            </a:pPr>
            <a:r>
              <a:rPr lang="en-US" altLang="zh-CN">
                <a:ea typeface="宋体" panose="02010600030101010101" pitchFamily="2" charset="-122"/>
                <a:cs typeface="Times New Roman" panose="02020603050405020304" pitchFamily="18" charset="0"/>
              </a:rPr>
              <a:t>  “</a:t>
            </a:r>
            <a:r>
              <a:rPr lang="en-US" altLang="zh-CN">
                <a:latin typeface="Lucida Console" panose="020B0609040504020204" pitchFamily="49" charset="0"/>
                <a:ea typeface="宋体" panose="02010600030101010101" pitchFamily="2" charset="-122"/>
                <a:cs typeface="Times New Roman" panose="02020603050405020304" pitchFamily="18" charset="0"/>
              </a:rPr>
              <a:t>XBW HGQW XS ACFPSUWG FWPGWXF CF AWWKZV CDQGJCDWA CD BHYJD DJXHGW; WUWD XBW ZWJFX PHGCSHF YCDA CF GSHFWA LV XBW KGSYCFW SI FBJGCDQ RDSOZWAQW OCXBBWZA IGSY SXBWGF.”</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22</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80477287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altLang="zh-CN">
                <a:ea typeface="宋体" panose="02010600030101010101" pitchFamily="2" charset="-122"/>
              </a:rPr>
              <a:t>Frequency Analysis</a:t>
            </a:r>
          </a:p>
        </p:txBody>
      </p:sp>
      <p:sp>
        <p:nvSpPr>
          <p:cNvPr id="505859" name="Rectangle 3"/>
          <p:cNvSpPr>
            <a:spLocks noGrp="1" noChangeArrowheads="1"/>
          </p:cNvSpPr>
          <p:nvPr>
            <p:ph type="body" idx="1"/>
          </p:nvPr>
        </p:nvSpPr>
        <p:spPr>
          <a:xfrm>
            <a:off x="2133600" y="1611313"/>
            <a:ext cx="7772400" cy="4114800"/>
          </a:xfrm>
        </p:spPr>
        <p:txBody>
          <a:bodyPr>
            <a:normAutofit fontScale="92500" lnSpcReduction="10000"/>
          </a:bodyPr>
          <a:lstStyle/>
          <a:p>
            <a:pPr>
              <a:lnSpc>
                <a:spcPct val="90000"/>
              </a:lnSpc>
              <a:buFontTx/>
              <a:buNone/>
            </a:pPr>
            <a:r>
              <a:rPr lang="en-US" altLang="zh-CN" dirty="0">
                <a:ea typeface="宋体" panose="02010600030101010101" pitchFamily="2" charset="-122"/>
                <a:cs typeface="Times New Roman" panose="02020603050405020304" pitchFamily="18" charset="0"/>
              </a:rPr>
              <a:t>  “</a:t>
            </a:r>
            <a:r>
              <a:rPr lang="en-US" altLang="zh-CN" dirty="0">
                <a:latin typeface="Lucida Console" panose="020B0609040504020204" pitchFamily="49" charset="0"/>
                <a:ea typeface="宋体" panose="02010600030101010101" pitchFamily="2" charset="-122"/>
                <a:cs typeface="Times New Roman" panose="02020603050405020304" pitchFamily="18" charset="0"/>
              </a:rPr>
              <a:t>XBW HGQW XS ACFPSUWG FWPGWXF CF AWWKZV CDQGJCDWA CD BHYJD DJXHGW; WUWD XBW ZWJFX PHGCSHF YCDA CF GSHFWA LV XBW KGSYCFW SI FBJGCDQ RDSOZWAQW OCXBBWZA IGSY SXBWGF.”</a:t>
            </a:r>
          </a:p>
          <a:p>
            <a:pPr>
              <a:lnSpc>
                <a:spcPct val="90000"/>
              </a:lnSpc>
              <a:buFontTx/>
              <a:buNone/>
            </a:pPr>
            <a:endParaRPr lang="en-US" altLang="zh-CN" dirty="0">
              <a:ea typeface="宋体" panose="02010600030101010101" pitchFamily="2" charset="-122"/>
              <a:cs typeface="Times New Roman" panose="02020603050405020304" pitchFamily="18" charset="0"/>
            </a:endParaRPr>
          </a:p>
          <a:p>
            <a:pPr>
              <a:lnSpc>
                <a:spcPct val="90000"/>
              </a:lnSpc>
              <a:buFontTx/>
              <a:buNone/>
            </a:pPr>
            <a:r>
              <a:rPr lang="en-US" altLang="zh-CN" dirty="0">
                <a:ea typeface="宋体" panose="02010600030101010101" pitchFamily="2" charset="-122"/>
                <a:cs typeface="Times New Roman" panose="02020603050405020304" pitchFamily="18" charset="0"/>
              </a:rPr>
              <a:t>	W: 20		“Normal” English:</a:t>
            </a:r>
          </a:p>
          <a:p>
            <a:pPr>
              <a:lnSpc>
                <a:spcPct val="90000"/>
              </a:lnSpc>
              <a:buFontTx/>
              <a:buNone/>
            </a:pPr>
            <a:r>
              <a:rPr lang="en-US" altLang="zh-CN" dirty="0">
                <a:ea typeface="宋体" panose="02010600030101010101" pitchFamily="2" charset="-122"/>
                <a:cs typeface="Times New Roman" panose="02020603050405020304" pitchFamily="18" charset="0"/>
              </a:rPr>
              <a:t>	C: 11			e 	12%</a:t>
            </a:r>
          </a:p>
          <a:p>
            <a:pPr>
              <a:lnSpc>
                <a:spcPct val="90000"/>
              </a:lnSpc>
              <a:buFontTx/>
              <a:buNone/>
            </a:pPr>
            <a:r>
              <a:rPr lang="en-US" altLang="zh-CN" dirty="0">
                <a:ea typeface="宋体" panose="02010600030101010101" pitchFamily="2" charset="-122"/>
                <a:cs typeface="Times New Roman" panose="02020603050405020304" pitchFamily="18" charset="0"/>
              </a:rPr>
              <a:t>	F: 11			t     	9%</a:t>
            </a:r>
          </a:p>
          <a:p>
            <a:pPr>
              <a:lnSpc>
                <a:spcPct val="90000"/>
              </a:lnSpc>
              <a:buFontTx/>
              <a:buNone/>
            </a:pPr>
            <a:r>
              <a:rPr lang="en-US" altLang="zh-CN" dirty="0">
                <a:ea typeface="宋体" panose="02010600030101010101" pitchFamily="2" charset="-122"/>
                <a:cs typeface="Times New Roman" panose="02020603050405020304" pitchFamily="18" charset="0"/>
              </a:rPr>
              <a:t>	G: 11		</a:t>
            </a:r>
            <a:r>
              <a:rPr lang="en-US" altLang="zh-CN" dirty="0" smtClean="0">
                <a:ea typeface="宋体" panose="02010600030101010101" pitchFamily="2" charset="-122"/>
                <a:cs typeface="Times New Roman" panose="02020603050405020304" pitchFamily="18" charset="0"/>
              </a:rPr>
              <a:t>a    </a:t>
            </a:r>
            <a:r>
              <a:rPr lang="en-US" altLang="zh-CN" dirty="0">
                <a:ea typeface="宋体" panose="02010600030101010101" pitchFamily="2" charset="-122"/>
                <a:cs typeface="Times New Roman" panose="02020603050405020304" pitchFamily="18" charset="0"/>
              </a:rPr>
              <a:t>	8%</a:t>
            </a:r>
          </a:p>
          <a:p>
            <a:pPr>
              <a:lnSpc>
                <a:spcPct val="90000"/>
              </a:lnSpc>
              <a:buFontTx/>
              <a:buNone/>
            </a:pPr>
            <a:endParaRPr lang="en-US" altLang="zh-CN" dirty="0">
              <a:ea typeface="宋体" panose="0201060003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23</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3791716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2209800" y="304800"/>
            <a:ext cx="7772400" cy="1143000"/>
          </a:xfrm>
        </p:spPr>
        <p:txBody>
          <a:bodyPr/>
          <a:lstStyle/>
          <a:p>
            <a:r>
              <a:rPr lang="en-US" altLang="zh-CN">
                <a:ea typeface="宋体" panose="02010600030101010101" pitchFamily="2" charset="-122"/>
              </a:rPr>
              <a:t>Pattern Analysis</a:t>
            </a:r>
          </a:p>
        </p:txBody>
      </p:sp>
      <p:sp>
        <p:nvSpPr>
          <p:cNvPr id="506883" name="Rectangle 3"/>
          <p:cNvSpPr>
            <a:spLocks noGrp="1" noChangeArrowheads="1"/>
          </p:cNvSpPr>
          <p:nvPr>
            <p:ph type="body" idx="1"/>
          </p:nvPr>
        </p:nvSpPr>
        <p:spPr>
          <a:xfrm>
            <a:off x="2057400" y="1447800"/>
            <a:ext cx="7772400" cy="3113088"/>
          </a:xfrm>
        </p:spPr>
        <p:txBody>
          <a:bodyPr/>
          <a:lstStyle/>
          <a:p>
            <a:pPr>
              <a:buFontTx/>
              <a:buNone/>
            </a:pPr>
            <a:r>
              <a:rPr lang="en-US" altLang="zh-CN">
                <a:latin typeface="Lucida Console" panose="020B0609040504020204" pitchFamily="49" charset="0"/>
                <a:ea typeface="宋体" panose="02010600030101010101" pitchFamily="2" charset="-122"/>
                <a:cs typeface="Times New Roman" panose="02020603050405020304" pitchFamily="18" charset="0"/>
              </a:rPr>
              <a:t> “</a:t>
            </a:r>
            <a:r>
              <a:rPr lang="en-US" altLang="zh-CN">
                <a:solidFill>
                  <a:schemeClr val="hlink"/>
                </a:solidFill>
                <a:latin typeface="Lucida Console" panose="020B0609040504020204" pitchFamily="49" charset="0"/>
                <a:ea typeface="宋体" panose="02010600030101010101" pitchFamily="2" charset="-122"/>
                <a:cs typeface="Times New Roman" panose="02020603050405020304" pitchFamily="18" charset="0"/>
              </a:rPr>
              <a:t>XBe</a:t>
            </a:r>
            <a:r>
              <a:rPr lang="en-US" altLang="zh-CN">
                <a:latin typeface="Lucida Console" panose="020B0609040504020204" pitchFamily="49" charset="0"/>
                <a:ea typeface="宋体" panose="02010600030101010101" pitchFamily="2" charset="-122"/>
                <a:cs typeface="Times New Roman" panose="02020603050405020304" pitchFamily="18" charset="0"/>
              </a:rPr>
              <a:t> HGQe XS ACFPSUeG FePGeXF CF AeeKZV CDQGJCDeA CD BHYJD DJXHGe; eUeD </a:t>
            </a:r>
            <a:r>
              <a:rPr lang="en-US" altLang="zh-CN">
                <a:solidFill>
                  <a:schemeClr val="hlink"/>
                </a:solidFill>
                <a:latin typeface="Lucida Console" panose="020B0609040504020204" pitchFamily="49" charset="0"/>
                <a:ea typeface="宋体" panose="02010600030101010101" pitchFamily="2" charset="-122"/>
                <a:cs typeface="Times New Roman" panose="02020603050405020304" pitchFamily="18" charset="0"/>
              </a:rPr>
              <a:t>XBe</a:t>
            </a:r>
            <a:r>
              <a:rPr lang="en-US" altLang="zh-CN">
                <a:latin typeface="Lucida Console" panose="020B0609040504020204" pitchFamily="49" charset="0"/>
                <a:ea typeface="宋体" panose="02010600030101010101" pitchFamily="2" charset="-122"/>
                <a:cs typeface="Times New Roman" panose="02020603050405020304" pitchFamily="18" charset="0"/>
              </a:rPr>
              <a:t> ZeJFX PHGCSHF YCDA CF GSHFeA LV </a:t>
            </a:r>
            <a:r>
              <a:rPr lang="en-US" altLang="zh-CN">
                <a:solidFill>
                  <a:schemeClr val="hlink"/>
                </a:solidFill>
                <a:latin typeface="Lucida Console" panose="020B0609040504020204" pitchFamily="49" charset="0"/>
                <a:ea typeface="宋体" panose="02010600030101010101" pitchFamily="2" charset="-122"/>
                <a:cs typeface="Times New Roman" panose="02020603050405020304" pitchFamily="18" charset="0"/>
              </a:rPr>
              <a:t>XBe</a:t>
            </a:r>
            <a:r>
              <a:rPr lang="en-US" altLang="zh-CN">
                <a:latin typeface="Lucida Console" panose="020B0609040504020204" pitchFamily="49" charset="0"/>
                <a:ea typeface="宋体" panose="02010600030101010101" pitchFamily="2" charset="-122"/>
                <a:cs typeface="Times New Roman" panose="02020603050405020304" pitchFamily="18" charset="0"/>
              </a:rPr>
              <a:t> KGSYCFe SI FBJGCDQ RDSOZeAQe OCXBBeZA IGSY SXBeGF.”</a:t>
            </a:r>
          </a:p>
        </p:txBody>
      </p:sp>
      <p:sp>
        <p:nvSpPr>
          <p:cNvPr id="506884" name="Text Box 4"/>
          <p:cNvSpPr txBox="1">
            <a:spLocks noChangeArrowheads="1"/>
          </p:cNvSpPr>
          <p:nvPr/>
        </p:nvSpPr>
        <p:spPr bwMode="auto">
          <a:xfrm>
            <a:off x="2286001" y="3962401"/>
            <a:ext cx="7834313" cy="225107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pPr>
            <a:r>
              <a:rPr lang="en-US" altLang="zh-CN" sz="2800">
                <a:ea typeface="宋体" panose="02010600030101010101" pitchFamily="2" charset="-122"/>
                <a:cs typeface="Times New Roman" panose="02020603050405020304" pitchFamily="18" charset="0"/>
              </a:rPr>
              <a:t>XBe = “the”</a:t>
            </a:r>
          </a:p>
          <a:p>
            <a:pPr>
              <a:lnSpc>
                <a:spcPct val="90000"/>
              </a:lnSpc>
              <a:spcBef>
                <a:spcPct val="20000"/>
              </a:spcBef>
            </a:pPr>
            <a:r>
              <a:rPr lang="en-US" altLang="zh-CN" sz="2800">
                <a:ea typeface="宋体" panose="02010600030101010101" pitchFamily="2" charset="-122"/>
                <a:cs typeface="Times New Roman" panose="02020603050405020304" pitchFamily="18" charset="0"/>
              </a:rPr>
              <a:t>Most common trigrams in English:</a:t>
            </a:r>
          </a:p>
          <a:p>
            <a:pPr>
              <a:lnSpc>
                <a:spcPct val="90000"/>
              </a:lnSpc>
              <a:spcBef>
                <a:spcPct val="20000"/>
              </a:spcBef>
            </a:pPr>
            <a:r>
              <a:rPr lang="en-US" altLang="zh-CN" sz="2800">
                <a:ea typeface="宋体" panose="02010600030101010101" pitchFamily="2" charset="-122"/>
                <a:cs typeface="Times New Roman" panose="02020603050405020304" pitchFamily="18" charset="0"/>
              </a:rPr>
              <a:t>			the = 6.4%</a:t>
            </a:r>
          </a:p>
          <a:p>
            <a:pPr>
              <a:lnSpc>
                <a:spcPct val="90000"/>
              </a:lnSpc>
              <a:spcBef>
                <a:spcPct val="20000"/>
              </a:spcBef>
            </a:pPr>
            <a:r>
              <a:rPr lang="en-US" altLang="zh-CN" sz="2800">
                <a:ea typeface="宋体" panose="02010600030101010101" pitchFamily="2" charset="-122"/>
                <a:cs typeface="Times New Roman" panose="02020603050405020304" pitchFamily="18" charset="0"/>
              </a:rPr>
              <a:t>			and = 3.4%</a:t>
            </a:r>
          </a:p>
          <a:p>
            <a:endParaRPr lang="en-US" altLang="zh-CN" sz="2400">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24</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257394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6884"/>
                                        </p:tgtEl>
                                        <p:attrNameLst>
                                          <p:attrName>style.visibility</p:attrName>
                                        </p:attrNameLst>
                                      </p:cBhvr>
                                      <p:to>
                                        <p:strVal val="visible"/>
                                      </p:to>
                                    </p:set>
                                    <p:animEffect transition="in" filter="blinds(horizontal)">
                                      <p:cBhvr>
                                        <p:cTn id="7" dur="500"/>
                                        <p:tgtEl>
                                          <p:spTgt spid="506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lang="en-US" altLang="zh-CN">
                <a:ea typeface="宋体" panose="02010600030101010101" pitchFamily="2" charset="-122"/>
              </a:rPr>
              <a:t>Guessing</a:t>
            </a:r>
          </a:p>
        </p:txBody>
      </p:sp>
      <p:sp>
        <p:nvSpPr>
          <p:cNvPr id="507907" name="Rectangle 3"/>
          <p:cNvSpPr>
            <a:spLocks noGrp="1" noChangeArrowheads="1"/>
          </p:cNvSpPr>
          <p:nvPr>
            <p:ph type="body" idx="1"/>
          </p:nvPr>
        </p:nvSpPr>
        <p:spPr>
          <a:xfrm>
            <a:off x="2133600" y="1611314"/>
            <a:ext cx="7772400" cy="2351087"/>
          </a:xfrm>
        </p:spPr>
        <p:txBody>
          <a:bodyPr/>
          <a:lstStyle/>
          <a:p>
            <a:pPr>
              <a:lnSpc>
                <a:spcPct val="90000"/>
              </a:lnSpc>
              <a:buFontTx/>
              <a:buNone/>
            </a:pPr>
            <a:r>
              <a:rPr lang="en-US" altLang="zh-CN">
                <a:ea typeface="宋体" panose="02010600030101010101" pitchFamily="2" charset="-122"/>
                <a:cs typeface="Times New Roman" panose="02020603050405020304" pitchFamily="18" charset="0"/>
              </a:rPr>
              <a:t>  “</a:t>
            </a:r>
            <a:r>
              <a:rPr lang="en-US" altLang="zh-CN">
                <a:latin typeface="Lucida Console" panose="020B0609040504020204" pitchFamily="49" charset="0"/>
                <a:ea typeface="宋体" panose="02010600030101010101" pitchFamily="2" charset="-122"/>
                <a:cs typeface="Times New Roman" panose="02020603050405020304" pitchFamily="18" charset="0"/>
              </a:rPr>
              <a:t>the HGQe </a:t>
            </a:r>
            <a:r>
              <a:rPr lang="en-US" altLang="zh-CN">
                <a:solidFill>
                  <a:schemeClr val="hlink"/>
                </a:solidFill>
                <a:latin typeface="Lucida Console" panose="020B0609040504020204" pitchFamily="49" charset="0"/>
                <a:ea typeface="宋体" panose="02010600030101010101" pitchFamily="2" charset="-122"/>
                <a:cs typeface="Times New Roman" panose="02020603050405020304" pitchFamily="18" charset="0"/>
              </a:rPr>
              <a:t>tS</a:t>
            </a:r>
            <a:r>
              <a:rPr lang="en-US" altLang="zh-CN">
                <a:latin typeface="Lucida Console" panose="020B0609040504020204" pitchFamily="49" charset="0"/>
                <a:ea typeface="宋体" panose="02010600030101010101" pitchFamily="2" charset="-122"/>
                <a:cs typeface="Times New Roman" panose="02020603050405020304" pitchFamily="18" charset="0"/>
              </a:rPr>
              <a:t> ACFPSUeG FePGetF CF AeeKZV CDQGJCDeA CD hHYJD DJtHGe; eUeD the ZeJFt PHGCSHF YCDA CF GSHFeA LV the KGSYCFe SI FhJGCDQ RDSOZeAQe OCthheZA IGSY StheGF.”</a:t>
            </a:r>
          </a:p>
          <a:p>
            <a:pPr>
              <a:lnSpc>
                <a:spcPct val="90000"/>
              </a:lnSpc>
              <a:buFontTx/>
              <a:buNone/>
            </a:pPr>
            <a:endParaRPr lang="en-US" altLang="zh-CN">
              <a:ea typeface="宋体" panose="02010600030101010101" pitchFamily="2" charset="-122"/>
              <a:cs typeface="Times New Roman" panose="02020603050405020304" pitchFamily="18" charset="0"/>
            </a:endParaRPr>
          </a:p>
        </p:txBody>
      </p:sp>
      <p:sp>
        <p:nvSpPr>
          <p:cNvPr id="507908" name="Text Box 4"/>
          <p:cNvSpPr txBox="1">
            <a:spLocks noChangeArrowheads="1"/>
          </p:cNvSpPr>
          <p:nvPr/>
        </p:nvSpPr>
        <p:spPr bwMode="auto">
          <a:xfrm>
            <a:off x="3169686" y="4419601"/>
            <a:ext cx="1171090" cy="849463"/>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spcBef>
                <a:spcPct val="20000"/>
              </a:spcBef>
            </a:pPr>
            <a:r>
              <a:rPr lang="en-US" altLang="zh-CN" sz="2800">
                <a:ea typeface="宋体" panose="02010600030101010101" pitchFamily="2" charset="-122"/>
                <a:cs typeface="Times New Roman" panose="02020603050405020304" pitchFamily="18" charset="0"/>
              </a:rPr>
              <a:t>S = “o”</a:t>
            </a:r>
          </a:p>
          <a:p>
            <a:pPr algn="ctr"/>
            <a:endParaRPr lang="en-US" altLang="zh-CN" sz="2400">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25</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1985869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7908"/>
                                        </p:tgtEl>
                                        <p:attrNameLst>
                                          <p:attrName>style.visibility</p:attrName>
                                        </p:attrNameLst>
                                      </p:cBhvr>
                                      <p:to>
                                        <p:strVal val="visible"/>
                                      </p:to>
                                    </p:set>
                                    <p:animEffect transition="in" filter="blinds(horizontal)">
                                      <p:cBhvr>
                                        <p:cTn id="7" dur="500"/>
                                        <p:tgtEl>
                                          <p:spTgt spid="507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en-US" altLang="zh-CN">
                <a:ea typeface="宋体" panose="02010600030101010101" pitchFamily="2" charset="-122"/>
              </a:rPr>
              <a:t>Guessing</a:t>
            </a:r>
          </a:p>
        </p:txBody>
      </p:sp>
      <p:sp>
        <p:nvSpPr>
          <p:cNvPr id="508931" name="Rectangle 3"/>
          <p:cNvSpPr>
            <a:spLocks noGrp="1" noChangeArrowheads="1"/>
          </p:cNvSpPr>
          <p:nvPr>
            <p:ph type="body" idx="1"/>
          </p:nvPr>
        </p:nvSpPr>
        <p:spPr>
          <a:xfrm>
            <a:off x="2133600" y="1611313"/>
            <a:ext cx="7772400" cy="4114800"/>
          </a:xfrm>
        </p:spPr>
        <p:txBody>
          <a:bodyPr/>
          <a:lstStyle/>
          <a:p>
            <a:pPr>
              <a:lnSpc>
                <a:spcPct val="90000"/>
              </a:lnSpc>
              <a:buFontTx/>
              <a:buNone/>
            </a:pPr>
            <a:r>
              <a:rPr lang="en-US" altLang="zh-CN">
                <a:ea typeface="宋体" panose="02010600030101010101" pitchFamily="2" charset="-122"/>
                <a:cs typeface="Times New Roman" panose="02020603050405020304" pitchFamily="18" charset="0"/>
              </a:rPr>
              <a:t>  “</a:t>
            </a:r>
            <a:r>
              <a:rPr lang="en-US" altLang="zh-CN">
                <a:latin typeface="Lucida Console" panose="020B0609040504020204" pitchFamily="49" charset="0"/>
                <a:ea typeface="宋体" panose="02010600030101010101" pitchFamily="2" charset="-122"/>
                <a:cs typeface="Times New Roman" panose="02020603050405020304" pitchFamily="18" charset="0"/>
              </a:rPr>
              <a:t>the HGQe to ACFPoUeG FePGetF CF AeeKZV CDQGJCDeA CD hHYJD DJtHGe; eUeD the ZeJFt PHGCoHF YCDA CF GoHFeA LV the KGoYCFe oI FhJGCDQ RDoOZeAQe OCthheZA IGoY otheGF.”</a:t>
            </a:r>
          </a:p>
          <a:p>
            <a:pPr>
              <a:lnSpc>
                <a:spcPct val="90000"/>
              </a:lnSpc>
              <a:buFontTx/>
              <a:buNone/>
            </a:pPr>
            <a:endParaRPr lang="en-US" altLang="zh-CN">
              <a:ea typeface="宋体" panose="02010600030101010101" pitchFamily="2" charset="-122"/>
              <a:cs typeface="Times New Roman" panose="02020603050405020304" pitchFamily="18" charset="0"/>
            </a:endParaRPr>
          </a:p>
          <a:p>
            <a:pPr>
              <a:lnSpc>
                <a:spcPct val="90000"/>
              </a:lnSpc>
              <a:buFontTx/>
              <a:buNone/>
            </a:pPr>
            <a:r>
              <a:rPr lang="en-US" altLang="zh-CN">
                <a:ea typeface="宋体" panose="02010600030101010101" pitchFamily="2" charset="-122"/>
                <a:cs typeface="Times New Roman" panose="02020603050405020304" pitchFamily="18" charset="0"/>
              </a:rPr>
              <a:t>	otheGF = “others”</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26</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841575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r>
              <a:rPr lang="en-US" altLang="zh-CN">
                <a:ea typeface="宋体" panose="02010600030101010101" pitchFamily="2" charset="-122"/>
              </a:rPr>
              <a:t>Guessing</a:t>
            </a:r>
          </a:p>
        </p:txBody>
      </p:sp>
      <p:sp>
        <p:nvSpPr>
          <p:cNvPr id="509955" name="Rectangle 3"/>
          <p:cNvSpPr>
            <a:spLocks noGrp="1" noChangeArrowheads="1"/>
          </p:cNvSpPr>
          <p:nvPr>
            <p:ph type="body" idx="1"/>
          </p:nvPr>
        </p:nvSpPr>
        <p:spPr>
          <a:xfrm>
            <a:off x="2133600" y="1611313"/>
            <a:ext cx="7772400" cy="4114800"/>
          </a:xfrm>
        </p:spPr>
        <p:txBody>
          <a:bodyPr/>
          <a:lstStyle/>
          <a:p>
            <a:pPr>
              <a:lnSpc>
                <a:spcPct val="90000"/>
              </a:lnSpc>
              <a:buFontTx/>
              <a:buNone/>
            </a:pPr>
            <a:r>
              <a:rPr lang="en-US" altLang="zh-CN">
                <a:ea typeface="宋体" panose="02010600030101010101" pitchFamily="2" charset="-122"/>
                <a:cs typeface="Times New Roman" panose="02020603050405020304" pitchFamily="18" charset="0"/>
              </a:rPr>
              <a:t>  “</a:t>
            </a:r>
            <a:r>
              <a:rPr lang="en-US" altLang="zh-CN">
                <a:latin typeface="Lucida Console" panose="020B0609040504020204" pitchFamily="49" charset="0"/>
                <a:ea typeface="宋体" panose="02010600030101010101" pitchFamily="2" charset="-122"/>
                <a:cs typeface="Times New Roman" panose="02020603050405020304" pitchFamily="18" charset="0"/>
              </a:rPr>
              <a:t>the HrQe to ACsPoUer sePrets Cs AeeKZV CDQrJCDeA CD hHYJD DJtHre; eUeD the ZeJst PHrCoHs YCDA Cs roHseA LV the KroYCse oI shJrCDQ RDoOZeAQe OCthheZA IroY others.”</a:t>
            </a:r>
          </a:p>
          <a:p>
            <a:pPr>
              <a:lnSpc>
                <a:spcPct val="90000"/>
              </a:lnSpc>
              <a:buFontTx/>
              <a:buNone/>
            </a:pPr>
            <a:endParaRPr lang="en-US" altLang="zh-CN">
              <a:ea typeface="宋体" panose="02010600030101010101" pitchFamily="2" charset="-122"/>
              <a:cs typeface="Times New Roman" panose="02020603050405020304" pitchFamily="18" charset="0"/>
            </a:endParaRPr>
          </a:p>
          <a:p>
            <a:pPr>
              <a:lnSpc>
                <a:spcPct val="90000"/>
              </a:lnSpc>
              <a:buFontTx/>
              <a:buNone/>
            </a:pPr>
            <a:r>
              <a:rPr lang="en-US" altLang="zh-CN">
                <a:ea typeface="宋体" panose="02010600030101010101" pitchFamily="2" charset="-122"/>
                <a:cs typeface="Times New Roman" panose="02020603050405020304" pitchFamily="18" charset="0"/>
              </a:rPr>
              <a:t>	“sePrets” = “secrets”</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27</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10199387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altLang="zh-CN">
                <a:ea typeface="宋体" panose="02010600030101010101" pitchFamily="2" charset="-122"/>
              </a:rPr>
              <a:t>Guessing</a:t>
            </a:r>
          </a:p>
        </p:txBody>
      </p:sp>
      <p:sp>
        <p:nvSpPr>
          <p:cNvPr id="510979" name="Rectangle 3"/>
          <p:cNvSpPr>
            <a:spLocks noGrp="1" noChangeArrowheads="1"/>
          </p:cNvSpPr>
          <p:nvPr>
            <p:ph type="body" idx="1"/>
          </p:nvPr>
        </p:nvSpPr>
        <p:spPr>
          <a:xfrm>
            <a:off x="2133600" y="1611313"/>
            <a:ext cx="7772400" cy="4114800"/>
          </a:xfrm>
        </p:spPr>
        <p:txBody>
          <a:bodyPr/>
          <a:lstStyle/>
          <a:p>
            <a:pPr>
              <a:lnSpc>
                <a:spcPct val="90000"/>
              </a:lnSpc>
              <a:buFontTx/>
              <a:buNone/>
            </a:pPr>
            <a:r>
              <a:rPr lang="en-US" altLang="zh-CN">
                <a:ea typeface="宋体" panose="02010600030101010101" pitchFamily="2" charset="-122"/>
                <a:cs typeface="Times New Roman" panose="02020603050405020304" pitchFamily="18" charset="0"/>
              </a:rPr>
              <a:t>  “</a:t>
            </a:r>
            <a:r>
              <a:rPr lang="en-US" altLang="zh-CN">
                <a:latin typeface="Lucida Console" panose="020B0609040504020204" pitchFamily="49" charset="0"/>
                <a:ea typeface="宋体" panose="02010600030101010101" pitchFamily="2" charset="-122"/>
                <a:cs typeface="Times New Roman" panose="02020603050405020304" pitchFamily="18" charset="0"/>
              </a:rPr>
              <a:t>the HrQe to ACscoUer secrets Cs AeeKZV CDQrJCDeA CD hHYJD DJtHre; eUeD the ZeJst cHrCoHs YCDA Cs roHseA LV the KroYCse oI shJrCDQ RDoOZeAQe OCthheZA IroY others.”</a:t>
            </a:r>
          </a:p>
          <a:p>
            <a:pPr>
              <a:lnSpc>
                <a:spcPct val="90000"/>
              </a:lnSpc>
              <a:buFontTx/>
              <a:buNone/>
            </a:pPr>
            <a:endParaRPr lang="en-US" altLang="zh-CN">
              <a:ea typeface="宋体" panose="02010600030101010101" pitchFamily="2" charset="-122"/>
              <a:cs typeface="Times New Roman" panose="02020603050405020304" pitchFamily="18" charset="0"/>
            </a:endParaRPr>
          </a:p>
          <a:p>
            <a:pPr>
              <a:lnSpc>
                <a:spcPct val="90000"/>
              </a:lnSpc>
              <a:buFontTx/>
              <a:buNone/>
            </a:pPr>
            <a:r>
              <a:rPr lang="en-US" altLang="zh-CN">
                <a:ea typeface="宋体" panose="02010600030101010101" pitchFamily="2" charset="-122"/>
                <a:cs typeface="Times New Roman" panose="02020603050405020304" pitchFamily="18" charset="0"/>
              </a:rPr>
              <a:t>	“ACscoUer” = “discover”</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28</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87915488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en-US" altLang="zh-CN">
                <a:ea typeface="宋体" panose="02010600030101010101" pitchFamily="2" charset="-122"/>
              </a:rPr>
              <a:t>Guessing</a:t>
            </a:r>
          </a:p>
        </p:txBody>
      </p:sp>
      <p:sp>
        <p:nvSpPr>
          <p:cNvPr id="512003" name="Rectangle 3"/>
          <p:cNvSpPr>
            <a:spLocks noGrp="1" noChangeArrowheads="1"/>
          </p:cNvSpPr>
          <p:nvPr>
            <p:ph type="body" idx="1"/>
          </p:nvPr>
        </p:nvSpPr>
        <p:spPr>
          <a:xfrm>
            <a:off x="2133600" y="1611313"/>
            <a:ext cx="7772400" cy="4114800"/>
          </a:xfrm>
        </p:spPr>
        <p:txBody>
          <a:bodyPr/>
          <a:lstStyle/>
          <a:p>
            <a:pPr>
              <a:lnSpc>
                <a:spcPct val="90000"/>
              </a:lnSpc>
              <a:buFontTx/>
              <a:buNone/>
            </a:pPr>
            <a:r>
              <a:rPr lang="en-US" altLang="zh-CN">
                <a:ea typeface="宋体" panose="02010600030101010101" pitchFamily="2" charset="-122"/>
                <a:cs typeface="Times New Roman" panose="02020603050405020304" pitchFamily="18" charset="0"/>
              </a:rPr>
              <a:t>  “</a:t>
            </a:r>
            <a:r>
              <a:rPr lang="en-US" altLang="zh-CN">
                <a:latin typeface="Lucida Console" panose="020B0609040504020204" pitchFamily="49" charset="0"/>
                <a:ea typeface="宋体" panose="02010600030101010101" pitchFamily="2" charset="-122"/>
                <a:cs typeface="Times New Roman" panose="02020603050405020304" pitchFamily="18" charset="0"/>
              </a:rPr>
              <a:t>the HrQe to discover secrets is deeKZV iDQrJiDed iD hHYJD DJtHre; eveD the ZeJst cHrioHs YiDd is roHsed LV the KroYise oI shJriDQ RDoOZedQe OithheZd IroY others.”</a:t>
            </a:r>
          </a:p>
          <a:p>
            <a:pPr>
              <a:lnSpc>
                <a:spcPct val="90000"/>
              </a:lnSpc>
              <a:buFontTx/>
              <a:buNone/>
            </a:pPr>
            <a:endParaRPr lang="en-US" altLang="zh-CN">
              <a:ea typeface="宋体" panose="02010600030101010101" pitchFamily="2"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29</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82262713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a:xfrm>
            <a:off x="2209800" y="381000"/>
            <a:ext cx="7772400" cy="1143000"/>
          </a:xfrm>
        </p:spPr>
        <p:txBody>
          <a:bodyPr/>
          <a:lstStyle/>
          <a:p>
            <a:r>
              <a:rPr lang="en-US" altLang="zh-CN" smtClean="0">
                <a:ea typeface="宋体" panose="02010600030101010101" pitchFamily="2" charset="-122"/>
              </a:rPr>
              <a:t>This Lecture</a:t>
            </a:r>
            <a:endParaRPr lang="en-US" altLang="zh-CN" dirty="0">
              <a:ea typeface="宋体" panose="02010600030101010101" pitchFamily="2" charset="-122"/>
            </a:endParaRPr>
          </a:p>
        </p:txBody>
      </p:sp>
      <p:sp>
        <p:nvSpPr>
          <p:cNvPr id="481283" name="Rectangle 3"/>
          <p:cNvSpPr>
            <a:spLocks noGrp="1" noChangeArrowheads="1"/>
          </p:cNvSpPr>
          <p:nvPr>
            <p:ph type="body" idx="1"/>
          </p:nvPr>
        </p:nvSpPr>
        <p:spPr>
          <a:xfrm>
            <a:off x="1905000" y="1447800"/>
            <a:ext cx="8458200" cy="4648200"/>
          </a:xfrm>
        </p:spPr>
        <p:txBody>
          <a:bodyPr/>
          <a:lstStyle/>
          <a:p>
            <a:pPr>
              <a:lnSpc>
                <a:spcPct val="90000"/>
              </a:lnSpc>
            </a:pPr>
            <a:r>
              <a:rPr lang="en-US" altLang="zh-CN" dirty="0">
                <a:ea typeface="宋体" panose="02010600030101010101" pitchFamily="2" charset="-122"/>
              </a:rPr>
              <a:t>Introduction to Cryptology</a:t>
            </a:r>
          </a:p>
          <a:p>
            <a:pPr lvl="1">
              <a:lnSpc>
                <a:spcPct val="90000"/>
              </a:lnSpc>
            </a:pPr>
            <a:r>
              <a:rPr lang="en-US" altLang="zh-CN" dirty="0">
                <a:ea typeface="宋体" panose="02010600030101010101" pitchFamily="2" charset="-122"/>
              </a:rPr>
              <a:t>Terminology</a:t>
            </a:r>
          </a:p>
          <a:p>
            <a:pPr lvl="1">
              <a:lnSpc>
                <a:spcPct val="90000"/>
              </a:lnSpc>
            </a:pPr>
            <a:r>
              <a:rPr lang="en-US" altLang="zh-CN" dirty="0">
                <a:ea typeface="宋体" panose="02010600030101010101" pitchFamily="2" charset="-122"/>
              </a:rPr>
              <a:t>Principles</a:t>
            </a:r>
          </a:p>
          <a:p>
            <a:pPr lvl="1">
              <a:lnSpc>
                <a:spcPct val="90000"/>
              </a:lnSpc>
            </a:pPr>
            <a:r>
              <a:rPr lang="en-US" altLang="zh-CN" dirty="0">
                <a:ea typeface="宋体" panose="02010600030101010101" pitchFamily="2" charset="-122"/>
              </a:rPr>
              <a:t>Brief history of 4000 years of Cryptology</a:t>
            </a:r>
          </a:p>
          <a:p>
            <a:pPr>
              <a:lnSpc>
                <a:spcPct val="90000"/>
              </a:lnSpc>
            </a:pPr>
            <a:r>
              <a:rPr lang="en-US" altLang="zh-CN" dirty="0">
                <a:ea typeface="宋体" panose="02010600030101010101" pitchFamily="2" charset="-122"/>
              </a:rPr>
              <a:t>Cryptology before World War II</a:t>
            </a:r>
          </a:p>
          <a:p>
            <a:pPr lvl="1">
              <a:lnSpc>
                <a:spcPct val="90000"/>
              </a:lnSpc>
            </a:pPr>
            <a:r>
              <a:rPr lang="en-US" altLang="zh-CN" dirty="0">
                <a:ea typeface="宋体" panose="02010600030101010101" pitchFamily="2" charset="-122"/>
              </a:rPr>
              <a:t>A simple substitution cipher</a:t>
            </a:r>
          </a:p>
          <a:p>
            <a:pPr lvl="1">
              <a:lnSpc>
                <a:spcPct val="90000"/>
              </a:lnSpc>
            </a:pPr>
            <a:r>
              <a:rPr lang="en-US" altLang="zh-CN" dirty="0">
                <a:ea typeface="宋体" panose="02010600030101010101" pitchFamily="2" charset="-122"/>
              </a:rPr>
              <a:t>[Break]</a:t>
            </a:r>
          </a:p>
          <a:p>
            <a:pPr lvl="1">
              <a:lnSpc>
                <a:spcPct val="90000"/>
              </a:lnSpc>
            </a:pPr>
            <a:r>
              <a:rPr lang="en-US" altLang="zh-CN" dirty="0">
                <a:ea typeface="宋体" panose="02010600030101010101" pitchFamily="2" charset="-122"/>
              </a:rPr>
              <a:t>Breaking substitution cipher</a:t>
            </a:r>
          </a:p>
          <a:p>
            <a:pPr lvl="1">
              <a:lnSpc>
                <a:spcPct val="90000"/>
              </a:lnSpc>
            </a:pPr>
            <a:r>
              <a:rPr lang="en-US" altLang="zh-CN" dirty="0" err="1">
                <a:ea typeface="宋体" panose="02010600030101010101" pitchFamily="2" charset="-122"/>
              </a:rPr>
              <a:t>Vigen</a:t>
            </a:r>
            <a:r>
              <a:rPr lang="en-US" altLang="zh-CN" dirty="0" err="1">
                <a:ea typeface="宋体" panose="02010600030101010101" pitchFamily="2" charset="-122"/>
                <a:cs typeface="Arial" panose="020B0604020202020204" pitchFamily="34" charset="0"/>
              </a:rPr>
              <a:t>è</a:t>
            </a:r>
            <a:r>
              <a:rPr lang="en-US" altLang="zh-CN" dirty="0" err="1">
                <a:ea typeface="宋体" panose="02010600030101010101" pitchFamily="2" charset="-122"/>
              </a:rPr>
              <a:t>re</a:t>
            </a:r>
            <a:r>
              <a:rPr lang="en-US" altLang="zh-CN" dirty="0">
                <a:ea typeface="宋体" panose="02010600030101010101" pitchFamily="2" charset="-122"/>
              </a:rPr>
              <a:t> Cipher</a:t>
            </a:r>
          </a:p>
        </p:txBody>
      </p:sp>
      <p:sp>
        <p:nvSpPr>
          <p:cNvPr id="4"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a:t>
            </a:fld>
            <a:endParaRPr lang="zh-CN" altLang="en-US"/>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59146785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en-US" altLang="zh-CN">
                <a:ea typeface="宋体" panose="02010600030101010101" pitchFamily="2" charset="-122"/>
              </a:rPr>
              <a:t>Monoalphabetic Cipher</a:t>
            </a:r>
          </a:p>
        </p:txBody>
      </p:sp>
      <p:sp>
        <p:nvSpPr>
          <p:cNvPr id="513027" name="Rectangle 3"/>
          <p:cNvSpPr>
            <a:spLocks noGrp="1" noChangeArrowheads="1"/>
          </p:cNvSpPr>
          <p:nvPr>
            <p:ph type="body" idx="1"/>
          </p:nvPr>
        </p:nvSpPr>
        <p:spPr/>
        <p:txBody>
          <a:bodyPr/>
          <a:lstStyle/>
          <a:p>
            <a:pPr>
              <a:buFontTx/>
              <a:buNone/>
            </a:pPr>
            <a:r>
              <a:rPr lang="en-US" altLang="zh-CN">
                <a:ea typeface="宋体" panose="02010600030101010101" pitchFamily="2" charset="-122"/>
              </a:rPr>
              <a:t>“The urge to discover secrets is deeply ingrained in human nature; even the least curious mind is roused by the promise of sharing knowledge withheld from others.”</a:t>
            </a:r>
          </a:p>
          <a:p>
            <a:pPr>
              <a:buFontTx/>
              <a:buNone/>
            </a:pPr>
            <a:r>
              <a:rPr lang="en-US" altLang="zh-CN">
                <a:ea typeface="宋体" panose="02010600030101010101" pitchFamily="2" charset="-122"/>
              </a:rPr>
              <a:t>		- John Chadwick, </a:t>
            </a:r>
          </a:p>
          <a:p>
            <a:pPr>
              <a:buFontTx/>
              <a:buNone/>
            </a:pPr>
            <a:r>
              <a:rPr lang="en-US" altLang="zh-CN">
                <a:ea typeface="宋体" panose="02010600030101010101" pitchFamily="2" charset="-122"/>
              </a:rPr>
              <a:t>		  </a:t>
            </a:r>
            <a:r>
              <a:rPr lang="en-US" altLang="zh-CN" i="1">
                <a:ea typeface="宋体" panose="02010600030101010101" pitchFamily="2" charset="-122"/>
              </a:rPr>
              <a:t>The Decipherment of Linear B</a:t>
            </a: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30</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48856600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en-US" altLang="zh-CN">
                <a:ea typeface="宋体" panose="02010600030101010101" pitchFamily="2" charset="-122"/>
              </a:rPr>
              <a:t>Why was it so easy?</a:t>
            </a:r>
          </a:p>
        </p:txBody>
      </p:sp>
      <p:sp>
        <p:nvSpPr>
          <p:cNvPr id="514051" name="Rectangle 3"/>
          <p:cNvSpPr>
            <a:spLocks noGrp="1" noChangeArrowheads="1"/>
          </p:cNvSpPr>
          <p:nvPr>
            <p:ph type="body" idx="1"/>
          </p:nvPr>
        </p:nvSpPr>
        <p:spPr>
          <a:xfrm>
            <a:off x="1851026" y="1350963"/>
            <a:ext cx="8664575" cy="4691062"/>
          </a:xfrm>
        </p:spPr>
        <p:txBody>
          <a:bodyPr/>
          <a:lstStyle/>
          <a:p>
            <a:r>
              <a:rPr lang="en-US" altLang="zh-CN">
                <a:ea typeface="宋体" panose="02010600030101010101" pitchFamily="2" charset="-122"/>
              </a:rPr>
              <a:t>Doesn’t hide statistical properties of plaintext</a:t>
            </a:r>
          </a:p>
          <a:p>
            <a:r>
              <a:rPr lang="en-US" altLang="zh-CN">
                <a:ea typeface="宋体" panose="02010600030101010101" pitchFamily="2" charset="-122"/>
              </a:rPr>
              <a:t>Doesn’t hide relationships in plaintext (EE cannot match dg)</a:t>
            </a:r>
          </a:p>
          <a:p>
            <a:r>
              <a:rPr lang="en-US" altLang="zh-CN">
                <a:ea typeface="宋体" panose="02010600030101010101" pitchFamily="2" charset="-122"/>
              </a:rPr>
              <a:t>English (and all natural languages) is very redundant: about 1.5 bits of information per letter (~68% f ltrs r redndnt)</a:t>
            </a:r>
          </a:p>
          <a:p>
            <a:pPr lvl="1"/>
            <a:r>
              <a:rPr lang="en-US" altLang="zh-CN">
                <a:ea typeface="宋体" panose="02010600030101010101" pitchFamily="2" charset="-122"/>
              </a:rPr>
              <a:t>Compress English with gzip – about 1:6</a:t>
            </a:r>
          </a:p>
          <a:p>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31</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61092363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a:xfrm>
            <a:off x="2193925" y="144463"/>
            <a:ext cx="7772400" cy="1143000"/>
          </a:xfrm>
        </p:spPr>
        <p:txBody>
          <a:bodyPr/>
          <a:lstStyle/>
          <a:p>
            <a:r>
              <a:rPr lang="en-US" altLang="zh-CN">
                <a:ea typeface="宋体" panose="02010600030101010101" pitchFamily="2" charset="-122"/>
              </a:rPr>
              <a:t>How to make it harder?</a:t>
            </a:r>
          </a:p>
        </p:txBody>
      </p:sp>
      <p:sp>
        <p:nvSpPr>
          <p:cNvPr id="515075" name="Rectangle 3"/>
          <p:cNvSpPr>
            <a:spLocks noGrp="1" noChangeArrowheads="1"/>
          </p:cNvSpPr>
          <p:nvPr>
            <p:ph type="body" idx="1"/>
          </p:nvPr>
        </p:nvSpPr>
        <p:spPr>
          <a:xfrm>
            <a:off x="2133600" y="1150938"/>
            <a:ext cx="7772400" cy="4868862"/>
          </a:xfrm>
        </p:spPr>
        <p:txBody>
          <a:bodyPr/>
          <a:lstStyle/>
          <a:p>
            <a:r>
              <a:rPr lang="en-US" altLang="zh-CN">
                <a:ea typeface="宋体" panose="02010600030101010101" pitchFamily="2" charset="-122"/>
              </a:rPr>
              <a:t>Cosmetic</a:t>
            </a:r>
          </a:p>
          <a:p>
            <a:r>
              <a:rPr lang="en-US" altLang="zh-CN">
                <a:ea typeface="宋体" panose="02010600030101010101" pitchFamily="2" charset="-122"/>
              </a:rPr>
              <a:t>Hide statistical properties:</a:t>
            </a:r>
          </a:p>
          <a:p>
            <a:pPr lvl="1"/>
            <a:r>
              <a:rPr lang="en-US" altLang="zh-CN">
                <a:ea typeface="宋体" panose="02010600030101010101" pitchFamily="2" charset="-122"/>
              </a:rPr>
              <a:t>Encrypt “e” with 12 different symbols, “t” with 9 different symbols, etc.</a:t>
            </a:r>
          </a:p>
          <a:p>
            <a:pPr lvl="1"/>
            <a:r>
              <a:rPr lang="en-US" altLang="zh-CN">
                <a:ea typeface="宋体" panose="02010600030101010101" pitchFamily="2" charset="-122"/>
              </a:rPr>
              <a:t>Add nulls, remove spaces</a:t>
            </a:r>
          </a:p>
          <a:p>
            <a:r>
              <a:rPr lang="en-US" altLang="zh-CN">
                <a:ea typeface="宋体" panose="02010600030101010101" pitchFamily="2" charset="-122"/>
              </a:rPr>
              <a:t>Polyalphbetic cipher</a:t>
            </a:r>
          </a:p>
          <a:p>
            <a:pPr lvl="1"/>
            <a:r>
              <a:rPr lang="en-US" altLang="zh-CN">
                <a:ea typeface="宋体" panose="02010600030101010101" pitchFamily="2" charset="-122"/>
              </a:rPr>
              <a:t>Use different substitutions</a:t>
            </a:r>
          </a:p>
          <a:p>
            <a:r>
              <a:rPr lang="en-US" altLang="zh-CN">
                <a:ea typeface="宋体" panose="02010600030101010101" pitchFamily="2" charset="-122"/>
              </a:rPr>
              <a:t>Transposition</a:t>
            </a:r>
          </a:p>
          <a:p>
            <a:pPr lvl="1"/>
            <a:r>
              <a:rPr lang="en-US" altLang="zh-CN">
                <a:ea typeface="宋体" panose="02010600030101010101" pitchFamily="2" charset="-122"/>
              </a:rPr>
              <a:t>Scramble order of letters</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32</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73712083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a:xfrm>
            <a:off x="2286000" y="14288"/>
            <a:ext cx="7772400" cy="976312"/>
          </a:xfrm>
        </p:spPr>
        <p:txBody>
          <a:bodyPr/>
          <a:lstStyle/>
          <a:p>
            <a:r>
              <a:rPr lang="en-US" altLang="zh-CN">
                <a:ea typeface="宋体" panose="02010600030101010101" pitchFamily="2" charset="-122"/>
              </a:rPr>
              <a:t>Ways to Convince</a:t>
            </a:r>
          </a:p>
        </p:txBody>
      </p:sp>
      <p:sp>
        <p:nvSpPr>
          <p:cNvPr id="551939" name="Rectangle 3"/>
          <p:cNvSpPr>
            <a:spLocks noChangeArrowheads="1"/>
          </p:cNvSpPr>
          <p:nvPr/>
        </p:nvSpPr>
        <p:spPr bwMode="auto">
          <a:xfrm>
            <a:off x="1752601" y="1055689"/>
            <a:ext cx="8539163" cy="503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fontAlgn="base">
              <a:spcBef>
                <a:spcPct val="0"/>
              </a:spcBef>
              <a:spcAft>
                <a:spcPct val="0"/>
              </a:spcAft>
              <a:defRPr>
                <a:solidFill>
                  <a:schemeClr val="tx1"/>
                </a:solidFill>
                <a:latin typeface="Tahoma" panose="020B0604030504040204" pitchFamily="34" charset="0"/>
              </a:defRPr>
            </a:lvl6pPr>
            <a:lvl7pPr marL="2971800" indent="-228600" fontAlgn="base">
              <a:spcBef>
                <a:spcPct val="0"/>
              </a:spcBef>
              <a:spcAft>
                <a:spcPct val="0"/>
              </a:spcAft>
              <a:defRPr>
                <a:solidFill>
                  <a:schemeClr val="tx1"/>
                </a:solidFill>
                <a:latin typeface="Tahoma" panose="020B0604030504040204" pitchFamily="34" charset="0"/>
              </a:defRPr>
            </a:lvl7pPr>
            <a:lvl8pPr marL="3429000" indent="-228600" fontAlgn="base">
              <a:spcBef>
                <a:spcPct val="0"/>
              </a:spcBef>
              <a:spcAft>
                <a:spcPct val="0"/>
              </a:spcAft>
              <a:defRPr>
                <a:solidFill>
                  <a:schemeClr val="tx1"/>
                </a:solidFill>
                <a:latin typeface="Tahoma" panose="020B0604030504040204" pitchFamily="34" charset="0"/>
              </a:defRPr>
            </a:lvl8pPr>
            <a:lvl9pPr marL="3886200" indent="-228600" fontAlgn="base">
              <a:spcBef>
                <a:spcPct val="0"/>
              </a:spcBef>
              <a:spcAft>
                <a:spcPct val="0"/>
              </a:spcAft>
              <a:defRPr>
                <a:solidFill>
                  <a:schemeClr val="tx1"/>
                </a:solidFill>
                <a:latin typeface="Tahoma" panose="020B0604030504040204" pitchFamily="34" charset="0"/>
              </a:defRPr>
            </a:lvl9pPr>
          </a:lstStyle>
          <a:p>
            <a:pPr>
              <a:lnSpc>
                <a:spcPct val="90000"/>
              </a:lnSpc>
              <a:spcBef>
                <a:spcPct val="20000"/>
              </a:spcBef>
              <a:buFontTx/>
              <a:buChar char="•"/>
            </a:pPr>
            <a:r>
              <a:rPr lang="en-US" altLang="zh-CN" sz="2800">
                <a:latin typeface="Arial" panose="020B0604020202020204" pitchFamily="34" charset="0"/>
                <a:ea typeface="宋体" panose="02010600030101010101" pitchFamily="2" charset="-122"/>
              </a:rPr>
              <a:t>“I tried really hard to break my cipher, but couldn’t.  I’m a genius, so I’m sure no one else can break it either.”</a:t>
            </a:r>
          </a:p>
          <a:p>
            <a:pPr>
              <a:lnSpc>
                <a:spcPct val="90000"/>
              </a:lnSpc>
              <a:spcBef>
                <a:spcPct val="20000"/>
              </a:spcBef>
              <a:buFontTx/>
              <a:buChar char="•"/>
            </a:pPr>
            <a:r>
              <a:rPr lang="en-US" altLang="zh-CN" sz="2800">
                <a:latin typeface="Arial" panose="020B0604020202020204" pitchFamily="34" charset="0"/>
                <a:ea typeface="宋体" panose="02010600030101010101" pitchFamily="2" charset="-122"/>
              </a:rPr>
              <a:t>“Lots of really smart people tried to break it, and couldn’t.”</a:t>
            </a:r>
          </a:p>
          <a:p>
            <a:pPr>
              <a:lnSpc>
                <a:spcPct val="90000"/>
              </a:lnSpc>
              <a:spcBef>
                <a:spcPct val="20000"/>
              </a:spcBef>
              <a:buFontTx/>
              <a:buChar char="•"/>
            </a:pPr>
            <a:r>
              <a:rPr lang="en-US" altLang="zh-CN" sz="2800">
                <a:latin typeface="Arial" panose="020B0604020202020204" pitchFamily="34" charset="0"/>
                <a:ea typeface="宋体" panose="02010600030101010101" pitchFamily="2" charset="-122"/>
              </a:rPr>
              <a:t>Mathematical arguments – key size (dangerous!), statistical properties of ciphertext, depends on some provably (or believed) hard problem</a:t>
            </a:r>
          </a:p>
          <a:p>
            <a:pPr>
              <a:lnSpc>
                <a:spcPct val="90000"/>
              </a:lnSpc>
              <a:spcBef>
                <a:spcPct val="20000"/>
              </a:spcBef>
              <a:buFontTx/>
              <a:buChar char="•"/>
            </a:pPr>
            <a:r>
              <a:rPr lang="en-US" altLang="zh-CN" sz="2800">
                <a:latin typeface="Arial" panose="020B0604020202020204" pitchFamily="34" charset="0"/>
                <a:ea typeface="宋体" panose="02010600030101010101" pitchFamily="2" charset="-122"/>
              </a:rPr>
              <a:t>Invulnerability to known cryptanalysis techniques (but what about undiscovered techniques?)</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33</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5209686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1939">
                                            <p:txEl>
                                              <p:pRg st="0" end="0"/>
                                            </p:txEl>
                                          </p:spTgt>
                                        </p:tgtEl>
                                        <p:attrNameLst>
                                          <p:attrName>style.visibility</p:attrName>
                                        </p:attrNameLst>
                                      </p:cBhvr>
                                      <p:to>
                                        <p:strVal val="visible"/>
                                      </p:to>
                                    </p:set>
                                    <p:animEffect transition="in" filter="dissolve">
                                      <p:cBhvr>
                                        <p:cTn id="7" dur="500"/>
                                        <p:tgtEl>
                                          <p:spTgt spid="551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1939">
                                            <p:txEl>
                                              <p:pRg st="1" end="1"/>
                                            </p:txEl>
                                          </p:spTgt>
                                        </p:tgtEl>
                                        <p:attrNameLst>
                                          <p:attrName>style.visibility</p:attrName>
                                        </p:attrNameLst>
                                      </p:cBhvr>
                                      <p:to>
                                        <p:strVal val="visible"/>
                                      </p:to>
                                    </p:set>
                                    <p:animEffect transition="in" filter="dissolve">
                                      <p:cBhvr>
                                        <p:cTn id="12" dur="500"/>
                                        <p:tgtEl>
                                          <p:spTgt spid="551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1939">
                                            <p:txEl>
                                              <p:pRg st="2" end="2"/>
                                            </p:txEl>
                                          </p:spTgt>
                                        </p:tgtEl>
                                        <p:attrNameLst>
                                          <p:attrName>style.visibility</p:attrName>
                                        </p:attrNameLst>
                                      </p:cBhvr>
                                      <p:to>
                                        <p:strVal val="visible"/>
                                      </p:to>
                                    </p:set>
                                    <p:animEffect transition="in" filter="dissolve">
                                      <p:cBhvr>
                                        <p:cTn id="17" dur="500"/>
                                        <p:tgtEl>
                                          <p:spTgt spid="5519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1939">
                                            <p:txEl>
                                              <p:pRg st="3" end="3"/>
                                            </p:txEl>
                                          </p:spTgt>
                                        </p:tgtEl>
                                        <p:attrNameLst>
                                          <p:attrName>style.visibility</p:attrName>
                                        </p:attrNameLst>
                                      </p:cBhvr>
                                      <p:to>
                                        <p:strVal val="visible"/>
                                      </p:to>
                                    </p:set>
                                    <p:animEffect transition="in" filter="dissolve">
                                      <p:cBhvr>
                                        <p:cTn id="22" dur="500"/>
                                        <p:tgtEl>
                                          <p:spTgt spid="551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9"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altLang="zh-CN">
                <a:ea typeface="宋体" panose="02010600030101010101" pitchFamily="2" charset="-122"/>
              </a:rPr>
              <a:t>Vigen</a:t>
            </a:r>
            <a:r>
              <a:rPr lang="en-US" altLang="zh-CN">
                <a:ea typeface="宋体" panose="02010600030101010101" pitchFamily="2" charset="-122"/>
                <a:cs typeface="Arial" panose="020B0604020202020204" pitchFamily="34" charset="0"/>
              </a:rPr>
              <a:t>è</a:t>
            </a:r>
            <a:r>
              <a:rPr lang="en-US" altLang="zh-CN">
                <a:ea typeface="宋体" panose="02010600030101010101" pitchFamily="2" charset="-122"/>
              </a:rPr>
              <a:t>re</a:t>
            </a:r>
          </a:p>
        </p:txBody>
      </p:sp>
      <p:sp>
        <p:nvSpPr>
          <p:cNvPr id="540675" name="Rectangle 3"/>
          <p:cNvSpPr>
            <a:spLocks noGrp="1" noChangeArrowheads="1"/>
          </p:cNvSpPr>
          <p:nvPr>
            <p:ph type="body" idx="1"/>
          </p:nvPr>
        </p:nvSpPr>
        <p:spPr/>
        <p:txBody>
          <a:bodyPr/>
          <a:lstStyle/>
          <a:p>
            <a:r>
              <a:rPr lang="en-US" altLang="zh-CN">
                <a:ea typeface="宋体" panose="02010600030101010101" pitchFamily="2" charset="-122"/>
              </a:rPr>
              <a:t>Invented by Blaise de Vigen</a:t>
            </a:r>
            <a:r>
              <a:rPr lang="en-US" altLang="zh-CN">
                <a:ea typeface="宋体" panose="02010600030101010101" pitchFamily="2" charset="-122"/>
                <a:cs typeface="Arial" panose="020B0604020202020204" pitchFamily="34" charset="0"/>
              </a:rPr>
              <a:t>è</a:t>
            </a:r>
            <a:r>
              <a:rPr lang="en-US" altLang="zh-CN">
                <a:ea typeface="宋体" panose="02010600030101010101" pitchFamily="2" charset="-122"/>
              </a:rPr>
              <a:t>re, ~1550</a:t>
            </a:r>
          </a:p>
          <a:p>
            <a:r>
              <a:rPr lang="en-US" altLang="zh-CN">
                <a:ea typeface="宋体" panose="02010600030101010101" pitchFamily="2" charset="-122"/>
              </a:rPr>
              <a:t>Considered unbreakable for 300 years</a:t>
            </a:r>
          </a:p>
          <a:p>
            <a:r>
              <a:rPr lang="en-US" altLang="zh-CN">
                <a:ea typeface="宋体" panose="02010600030101010101" pitchFamily="2" charset="-122"/>
              </a:rPr>
              <a:t>Broken by Charles Babbage but kept secret to help British in Crimean War</a:t>
            </a:r>
          </a:p>
          <a:p>
            <a:r>
              <a:rPr lang="en-US" altLang="zh-CN">
                <a:ea typeface="宋体" panose="02010600030101010101" pitchFamily="2" charset="-122"/>
              </a:rPr>
              <a:t>Attack discovered independently by Friedrich Kasiski, 1863.</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34</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5310587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a:xfrm>
            <a:off x="2233613" y="0"/>
            <a:ext cx="7772400" cy="1143000"/>
          </a:xfrm>
        </p:spPr>
        <p:txBody>
          <a:bodyPr/>
          <a:lstStyle/>
          <a:p>
            <a:r>
              <a:rPr lang="en-US" altLang="zh-CN">
                <a:ea typeface="宋体" panose="02010600030101010101" pitchFamily="2" charset="-122"/>
              </a:rPr>
              <a:t>Vigen</a:t>
            </a:r>
            <a:r>
              <a:rPr lang="en-US" altLang="zh-CN">
                <a:ea typeface="宋体" panose="02010600030101010101" pitchFamily="2" charset="-122"/>
                <a:cs typeface="Arial" panose="020B0604020202020204" pitchFamily="34" charset="0"/>
              </a:rPr>
              <a:t>è</a:t>
            </a:r>
            <a:r>
              <a:rPr lang="en-US" altLang="zh-CN">
                <a:ea typeface="宋体" panose="02010600030101010101" pitchFamily="2" charset="-122"/>
              </a:rPr>
              <a:t>re Encryption</a:t>
            </a:r>
          </a:p>
        </p:txBody>
      </p:sp>
      <p:sp>
        <p:nvSpPr>
          <p:cNvPr id="541699" name="Rectangle 3"/>
          <p:cNvSpPr>
            <a:spLocks noGrp="1" noChangeArrowheads="1"/>
          </p:cNvSpPr>
          <p:nvPr>
            <p:ph type="body" idx="1"/>
          </p:nvPr>
        </p:nvSpPr>
        <p:spPr>
          <a:xfrm>
            <a:off x="2185988" y="977900"/>
            <a:ext cx="8024812" cy="5157788"/>
          </a:xfrm>
        </p:spPr>
        <p:txBody>
          <a:bodyPr/>
          <a:lstStyle/>
          <a:p>
            <a:pPr>
              <a:lnSpc>
                <a:spcPct val="90000"/>
              </a:lnSpc>
              <a:buFontTx/>
              <a:buNone/>
            </a:pPr>
            <a:r>
              <a:rPr lang="en-US" altLang="zh-CN" dirty="0">
                <a:ea typeface="宋体" panose="02010600030101010101" pitchFamily="2" charset="-122"/>
              </a:rPr>
              <a:t>Key is a </a:t>
            </a:r>
            <a:r>
              <a:rPr lang="en-US" altLang="zh-CN" i="1" dirty="0">
                <a:latin typeface="Times New Roman" panose="02020603050405020304" pitchFamily="18" charset="0"/>
                <a:ea typeface="宋体" panose="02010600030101010101" pitchFamily="2" charset="-122"/>
              </a:rPr>
              <a:t>N</a:t>
            </a:r>
            <a:r>
              <a:rPr lang="en-US" altLang="zh-CN" dirty="0">
                <a:ea typeface="宋体" panose="02010600030101010101" pitchFamily="2" charset="-122"/>
              </a:rPr>
              <a:t>-letter string.</a:t>
            </a:r>
          </a:p>
          <a:p>
            <a:pPr>
              <a:lnSpc>
                <a:spcPct val="90000"/>
              </a:lnSpc>
              <a:buFontTx/>
              <a:buNone/>
            </a:pPr>
            <a:r>
              <a:rPr lang="en-US" altLang="zh-CN" dirty="0">
                <a:latin typeface="Times New Roman" panose="02020603050405020304" pitchFamily="18" charset="0"/>
                <a:ea typeface="宋体" panose="02010600030101010101" pitchFamily="2" charset="-122"/>
              </a:rPr>
              <a:t>E</a:t>
            </a:r>
            <a:r>
              <a:rPr lang="en-US" altLang="zh-CN" baseline="-25000" dirty="0">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 (P) = C</a:t>
            </a:r>
            <a:r>
              <a:rPr lang="en-US" altLang="zh-CN" dirty="0">
                <a:ea typeface="宋体" panose="02010600030101010101" pitchFamily="2" charset="-122"/>
              </a:rPr>
              <a:t> where</a:t>
            </a:r>
          </a:p>
          <a:p>
            <a:pPr>
              <a:lnSpc>
                <a:spcPct val="90000"/>
              </a:lnSpc>
              <a:buFontTx/>
              <a:buNone/>
            </a:pPr>
            <a:r>
              <a:rPr lang="en-US" altLang="zh-CN" dirty="0">
                <a:ea typeface="宋体" panose="02010600030101010101" pitchFamily="2" charset="-122"/>
              </a:rPr>
              <a:t>	</a:t>
            </a:r>
            <a:r>
              <a:rPr lang="en-US" altLang="zh-CN" dirty="0" err="1">
                <a:latin typeface="Times New Roman" panose="02020603050405020304" pitchFamily="18" charset="0"/>
                <a:ea typeface="宋体" panose="02010600030101010101" pitchFamily="2" charset="-122"/>
              </a:rPr>
              <a:t>C</a:t>
            </a:r>
            <a:r>
              <a:rPr lang="en-US" altLang="zh-CN" baseline="-25000" dirty="0" err="1">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 = (P</a:t>
            </a:r>
            <a:r>
              <a:rPr lang="en-US" altLang="zh-CN" baseline="-25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 + K</a:t>
            </a:r>
            <a:r>
              <a:rPr lang="en-US" altLang="zh-CN" baseline="-25000" dirty="0">
                <a:latin typeface="Times New Roman" panose="02020603050405020304" pitchFamily="18" charset="0"/>
                <a:ea typeface="宋体" panose="02010600030101010101" pitchFamily="2" charset="-122"/>
              </a:rPr>
              <a:t>i mod </a:t>
            </a:r>
            <a:r>
              <a:rPr lang="en-US" altLang="zh-CN" i="1" baseline="-25000"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 mod </a:t>
            </a:r>
            <a:r>
              <a:rPr lang="en-US" altLang="zh-CN" i="1" dirty="0">
                <a:latin typeface="Times New Roman" panose="02020603050405020304" pitchFamily="18" charset="0"/>
                <a:ea typeface="宋体" panose="02010600030101010101" pitchFamily="2" charset="-122"/>
              </a:rPr>
              <a:t>Z</a:t>
            </a:r>
          </a:p>
          <a:p>
            <a:pPr>
              <a:lnSpc>
                <a:spcPct val="90000"/>
              </a:lnSpc>
              <a:buFontTx/>
              <a:buNone/>
            </a:pPr>
            <a:r>
              <a:rPr lang="en-US" altLang="zh-CN" i="1" dirty="0">
                <a:latin typeface="Times New Roman" panose="02020603050405020304" pitchFamily="18" charset="0"/>
                <a:ea typeface="宋体" panose="02010600030101010101" pitchFamily="2" charset="-122"/>
              </a:rPr>
              <a:t>				             </a:t>
            </a:r>
            <a:r>
              <a:rPr lang="en-US" altLang="zh-CN" dirty="0">
                <a:ea typeface="宋体" panose="02010600030101010101" pitchFamily="2" charset="-122"/>
              </a:rPr>
              <a:t>(size of alphabet)</a:t>
            </a:r>
          </a:p>
          <a:p>
            <a:pPr>
              <a:lnSpc>
                <a:spcPct val="90000"/>
              </a:lnSpc>
              <a:buFontTx/>
              <a:buNone/>
            </a:pPr>
            <a:r>
              <a:rPr lang="en-US" altLang="zh-CN" dirty="0">
                <a:latin typeface="Times New Roman" panose="02020603050405020304" pitchFamily="18" charset="0"/>
                <a:ea typeface="宋体" panose="02010600030101010101" pitchFamily="2" charset="-122"/>
              </a:rPr>
              <a:t>E</a:t>
            </a:r>
            <a:r>
              <a:rPr lang="en-US" altLang="zh-CN" baseline="-25000" dirty="0">
                <a:latin typeface="Times New Roman" panose="02020603050405020304" pitchFamily="18" charset="0"/>
                <a:ea typeface="宋体" panose="02010600030101010101" pitchFamily="2" charset="-122"/>
              </a:rPr>
              <a:t>“KEY”</a:t>
            </a:r>
            <a:r>
              <a:rPr lang="en-US" altLang="zh-CN" dirty="0">
                <a:latin typeface="Times New Roman" panose="02020603050405020304" pitchFamily="18" charset="0"/>
                <a:ea typeface="宋体" panose="02010600030101010101" pitchFamily="2" charset="-122"/>
              </a:rPr>
              <a:t> (“test”) = DIQD</a:t>
            </a:r>
          </a:p>
          <a:p>
            <a:pPr>
              <a:lnSpc>
                <a:spcPct val="90000"/>
              </a:lnSpc>
              <a:buFontTx/>
              <a:buNone/>
            </a:pPr>
            <a:r>
              <a:rPr lang="en-US" altLang="zh-CN" dirty="0">
                <a:latin typeface="Times New Roman" panose="02020603050405020304" pitchFamily="18" charset="0"/>
                <a:ea typeface="宋体" panose="02010600030101010101" pitchFamily="2" charset="-122"/>
              </a:rPr>
              <a:t>	C</a:t>
            </a:r>
            <a:r>
              <a:rPr lang="en-US" altLang="zh-CN" baseline="-25000" dirty="0">
                <a:latin typeface="Times New Roman" panose="02020603050405020304" pitchFamily="18" charset="0"/>
                <a:ea typeface="宋体" panose="02010600030101010101" pitchFamily="2" charset="-122"/>
              </a:rPr>
              <a:t>0</a:t>
            </a:r>
            <a:r>
              <a:rPr lang="en-US" altLang="zh-CN" dirty="0">
                <a:latin typeface="Times New Roman" panose="02020603050405020304" pitchFamily="18" charset="0"/>
                <a:ea typeface="宋体" panose="02010600030101010101" pitchFamily="2" charset="-122"/>
              </a:rPr>
              <a:t> = (‘t’ + ‘K’) mod 26 = ‘D’</a:t>
            </a:r>
            <a:endParaRPr lang="en-US" altLang="zh-CN" i="1" dirty="0">
              <a:latin typeface="Times New Roman" panose="02020603050405020304" pitchFamily="18" charset="0"/>
              <a:ea typeface="宋体" panose="02010600030101010101" pitchFamily="2" charset="-122"/>
            </a:endParaRPr>
          </a:p>
          <a:p>
            <a:pPr>
              <a:lnSpc>
                <a:spcPct val="90000"/>
              </a:lnSpc>
              <a:buFontTx/>
              <a:buNone/>
            </a:pPr>
            <a:r>
              <a:rPr lang="en-US" altLang="zh-CN" dirty="0">
                <a:latin typeface="Times New Roman" panose="02020603050405020304" pitchFamily="18" charset="0"/>
                <a:ea typeface="宋体" panose="02010600030101010101" pitchFamily="2" charset="-122"/>
              </a:rPr>
              <a:t>	C</a:t>
            </a:r>
            <a:r>
              <a:rPr lang="en-US" altLang="zh-CN" baseline="-25000" dirty="0">
                <a:latin typeface="Times New Roman" panose="02020603050405020304" pitchFamily="18" charset="0"/>
                <a:ea typeface="宋体" panose="02010600030101010101" pitchFamily="2" charset="-122"/>
              </a:rPr>
              <a:t>1</a:t>
            </a:r>
            <a:r>
              <a:rPr lang="en-US" altLang="zh-CN" dirty="0">
                <a:latin typeface="Times New Roman" panose="02020603050405020304" pitchFamily="18" charset="0"/>
                <a:ea typeface="宋体" panose="02010600030101010101" pitchFamily="2" charset="-122"/>
              </a:rPr>
              <a:t> = (‘e’ + ‘E’) mod 26 = ‘I’</a:t>
            </a:r>
          </a:p>
          <a:p>
            <a:pPr>
              <a:lnSpc>
                <a:spcPct val="90000"/>
              </a:lnSpc>
              <a:buFontTx/>
              <a:buNone/>
            </a:pPr>
            <a:r>
              <a:rPr lang="en-US" altLang="zh-CN" dirty="0">
                <a:latin typeface="Times New Roman" panose="02020603050405020304" pitchFamily="18" charset="0"/>
                <a:ea typeface="宋体" panose="02010600030101010101" pitchFamily="2" charset="-122"/>
              </a:rPr>
              <a:t>	C</a:t>
            </a:r>
            <a:r>
              <a:rPr lang="en-US" altLang="zh-CN" baseline="-25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 = (‘s’ + ‘Y’) mod 26 = ‘Q’</a:t>
            </a:r>
          </a:p>
          <a:p>
            <a:pPr>
              <a:lnSpc>
                <a:spcPct val="90000"/>
              </a:lnSpc>
              <a:buFontTx/>
              <a:buNone/>
            </a:pPr>
            <a:r>
              <a:rPr lang="en-US" altLang="zh-CN" dirty="0">
                <a:latin typeface="Times New Roman" panose="02020603050405020304" pitchFamily="18" charset="0"/>
                <a:ea typeface="宋体" panose="02010600030101010101" pitchFamily="2" charset="-122"/>
              </a:rPr>
              <a:t>	C</a:t>
            </a:r>
            <a:r>
              <a:rPr lang="en-US" altLang="zh-CN" baseline="-25000" dirty="0">
                <a:latin typeface="Times New Roman" panose="02020603050405020304" pitchFamily="18" charset="0"/>
                <a:ea typeface="宋体" panose="02010600030101010101" pitchFamily="2" charset="-122"/>
              </a:rPr>
              <a:t>3</a:t>
            </a:r>
            <a:r>
              <a:rPr lang="en-US" altLang="zh-CN" dirty="0">
                <a:latin typeface="Times New Roman" panose="02020603050405020304" pitchFamily="18" charset="0"/>
                <a:ea typeface="宋体" panose="02010600030101010101" pitchFamily="2" charset="-122"/>
              </a:rPr>
              <a:t> = (‘t’ + ‘K’) mod 26 = ‘D’</a:t>
            </a:r>
          </a:p>
        </p:txBody>
      </p:sp>
      <p:grpSp>
        <p:nvGrpSpPr>
          <p:cNvPr id="541700" name="Group 4"/>
          <p:cNvGrpSpPr>
            <a:grpSpLocks/>
          </p:cNvGrpSpPr>
          <p:nvPr/>
        </p:nvGrpSpPr>
        <p:grpSpPr bwMode="auto">
          <a:xfrm>
            <a:off x="2447937" y="3557597"/>
            <a:ext cx="4384681" cy="1979621"/>
            <a:chOff x="582" y="2241"/>
            <a:chExt cx="2762" cy="1247"/>
          </a:xfrm>
        </p:grpSpPr>
        <p:sp>
          <p:nvSpPr>
            <p:cNvPr id="541701" name="Rectangle 5"/>
            <p:cNvSpPr>
              <a:spLocks noChangeArrowheads="1"/>
            </p:cNvSpPr>
            <p:nvPr/>
          </p:nvSpPr>
          <p:spPr bwMode="auto">
            <a:xfrm>
              <a:off x="582" y="2241"/>
              <a:ext cx="2718" cy="288"/>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1702" name="Rectangle 6"/>
            <p:cNvSpPr>
              <a:spLocks noChangeArrowheads="1"/>
            </p:cNvSpPr>
            <p:nvPr/>
          </p:nvSpPr>
          <p:spPr bwMode="auto">
            <a:xfrm>
              <a:off x="582" y="3200"/>
              <a:ext cx="2762" cy="288"/>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灯片编号占位符 2"/>
          <p:cNvSpPr>
            <a:spLocks noGrp="1"/>
          </p:cNvSpPr>
          <p:nvPr>
            <p:ph type="sldNum" sz="quarter" idx="12"/>
          </p:nvPr>
        </p:nvSpPr>
        <p:spPr/>
        <p:txBody>
          <a:bodyPr/>
          <a:lstStyle/>
          <a:p>
            <a:fld id="{1FF18F41-E0A9-4F72-861C-BE4AABE77BA0}" type="slidenum">
              <a:rPr lang="zh-CN" altLang="en-US" smtClean="0"/>
              <a:t>35</a:t>
            </a:fld>
            <a:endParaRPr lang="zh-CN" altLang="en-US"/>
          </a:p>
        </p:txBody>
      </p:sp>
      <p:sp>
        <p:nvSpPr>
          <p:cNvPr id="10"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1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7046161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1700"/>
                                        </p:tgtEl>
                                        <p:attrNameLst>
                                          <p:attrName>style.visibility</p:attrName>
                                        </p:attrNameLst>
                                      </p:cBhvr>
                                      <p:to>
                                        <p:strVal val="visible"/>
                                      </p:to>
                                    </p:set>
                                    <p:animEffect transition="in" filter="blinds(horizontal)">
                                      <p:cBhvr>
                                        <p:cTn id="7" dur="500"/>
                                        <p:tgtEl>
                                          <p:spTgt spid="541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8" name="Rectangle 4"/>
          <p:cNvSpPr>
            <a:spLocks noChangeArrowheads="1"/>
          </p:cNvSpPr>
          <p:nvPr/>
        </p:nvSpPr>
        <p:spPr bwMode="auto">
          <a:xfrm>
            <a:off x="1589089" y="446089"/>
            <a:ext cx="8872537"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a:latin typeface="Courier New" panose="02070309020205020404" pitchFamily="49" charset="0"/>
                <a:ea typeface="宋体" panose="02010600030101010101" pitchFamily="2" charset="-122"/>
              </a:rPr>
              <a:t>     12345678901234567890123456789012345678901234567890123456</a:t>
            </a:r>
          </a:p>
          <a:p>
            <a:r>
              <a:rPr lang="en-US" altLang="zh-CN">
                <a:latin typeface="Times New Roman" panose="02020603050405020304" pitchFamily="18" charset="0"/>
                <a:ea typeface="宋体" panose="02010600030101010101" pitchFamily="2" charset="-122"/>
              </a:rPr>
              <a:t>Plain:</a:t>
            </a:r>
            <a:r>
              <a:rPr lang="en-US" altLang="zh-CN">
                <a:latin typeface="Courier New" panose="02070309020205020404" pitchFamily="49" charset="0"/>
                <a:ea typeface="宋体" panose="02010600030101010101" pitchFamily="2" charset="-122"/>
              </a:rPr>
              <a:t> ThebiggerboysmadeciphersbutifIgotholdofafewwordsIusually</a:t>
            </a:r>
          </a:p>
          <a:p>
            <a:r>
              <a:rPr lang="en-US" altLang="zh-CN">
                <a:latin typeface="Times New Roman" panose="02020603050405020304" pitchFamily="18" charset="0"/>
                <a:ea typeface="宋体" panose="02010600030101010101" pitchFamily="2" charset="-122"/>
              </a:rPr>
              <a:t>Key:</a:t>
            </a:r>
            <a:r>
              <a:rPr lang="en-US" altLang="zh-CN">
                <a:latin typeface="Courier New" panose="02070309020205020404" pitchFamily="49" charset="0"/>
                <a:ea typeface="宋体" panose="02010600030101010101" pitchFamily="2" charset="-122"/>
              </a:rPr>
              <a:t>  KEYKEYKEYKEYKEYKEYKEYKEYKEYKEYKEYKEYKEYKEYKEYKEYKEYKEYKE </a:t>
            </a:r>
          </a:p>
          <a:p>
            <a:r>
              <a:rPr lang="en-US" altLang="zh-CN">
                <a:latin typeface="Times New Roman" panose="02020603050405020304" pitchFamily="18" charset="0"/>
                <a:ea typeface="宋体" panose="02010600030101010101" pitchFamily="2" charset="-122"/>
              </a:rPr>
              <a:t>Cipher: </a:t>
            </a:r>
            <a:r>
              <a:rPr lang="en-US" altLang="zh-CN">
                <a:latin typeface="Courier New" panose="02070309020205020404" pitchFamily="49" charset="0"/>
                <a:ea typeface="宋体" panose="02010600030101010101" pitchFamily="2" charset="-122"/>
              </a:rPr>
              <a:t>DLCLMEQIPLSWCQYNIASTFOVQLYRSJGQSRRSJNSDKJCGAMBHQSYQEEJVC  </a:t>
            </a:r>
          </a:p>
          <a:p>
            <a:endParaRPr lang="en-US" altLang="zh-CN">
              <a:latin typeface="Courier New" panose="02070309020205020404" pitchFamily="49" charset="0"/>
              <a:ea typeface="宋体" panose="02010600030101010101" pitchFamily="2" charset="-122"/>
            </a:endParaRPr>
          </a:p>
          <a:p>
            <a:r>
              <a:rPr lang="en-US" altLang="zh-CN">
                <a:latin typeface="Courier New" panose="02070309020205020404" pitchFamily="49" charset="0"/>
                <a:ea typeface="宋体" panose="02010600030101010101" pitchFamily="2" charset="-122"/>
              </a:rPr>
              <a:t>     7890123456789012345678901234567890123456789012345678901234 </a:t>
            </a:r>
          </a:p>
          <a:p>
            <a:r>
              <a:rPr lang="en-US" altLang="zh-CN">
                <a:latin typeface="Times New Roman" panose="02020603050405020304" pitchFamily="18" charset="0"/>
                <a:ea typeface="宋体" panose="02010600030101010101" pitchFamily="2" charset="-122"/>
              </a:rPr>
              <a:t>Plain:</a:t>
            </a:r>
            <a:r>
              <a:rPr lang="en-US" altLang="zh-CN">
                <a:latin typeface="Courier New" panose="02070309020205020404" pitchFamily="49" charset="0"/>
                <a:ea typeface="宋体" panose="02010600030101010101" pitchFamily="2" charset="-122"/>
              </a:rPr>
              <a:t> foundoutthekeyTheconsequenceofthisingenuitywasoccasionally </a:t>
            </a:r>
          </a:p>
          <a:p>
            <a:r>
              <a:rPr lang="en-US" altLang="zh-CN">
                <a:latin typeface="Times New Roman" panose="02020603050405020304" pitchFamily="18" charset="0"/>
                <a:ea typeface="宋体" panose="02010600030101010101" pitchFamily="2" charset="-122"/>
              </a:rPr>
              <a:t>Key:</a:t>
            </a:r>
            <a:r>
              <a:rPr lang="en-US" altLang="zh-CN">
                <a:latin typeface="Courier New" panose="02070309020205020404" pitchFamily="49" charset="0"/>
                <a:ea typeface="宋体" panose="02010600030101010101" pitchFamily="2" charset="-122"/>
              </a:rPr>
              <a:t>  YKEYKEYKEYKEYKEYKEYKEYKEYKEYKEYKEYKEYKEYKEYKEYKEYKEYKEYKEY</a:t>
            </a:r>
          </a:p>
          <a:p>
            <a:r>
              <a:rPr lang="en-US" altLang="zh-CN">
                <a:latin typeface="Times New Roman" panose="02020603050405020304" pitchFamily="18" charset="0"/>
                <a:ea typeface="宋体" panose="02010600030101010101" pitchFamily="2" charset="-122"/>
              </a:rPr>
              <a:t>Cipher: </a:t>
            </a:r>
            <a:r>
              <a:rPr lang="en-US" altLang="zh-CN">
                <a:latin typeface="Courier New" panose="02070309020205020404" pitchFamily="49" charset="0"/>
                <a:ea typeface="宋体" panose="02010600030101010101" pitchFamily="2" charset="-122"/>
              </a:rPr>
              <a:t>DYYLNSSD</a:t>
            </a:r>
            <a:r>
              <a:rPr lang="en-US" altLang="zh-CN" b="1">
                <a:solidFill>
                  <a:srgbClr val="FF0000"/>
                </a:solidFill>
                <a:latin typeface="Courier New" panose="02070309020205020404" pitchFamily="49" charset="0"/>
                <a:ea typeface="宋体" panose="02010600030101010101" pitchFamily="2" charset="-122"/>
              </a:rPr>
              <a:t>XFO</a:t>
            </a:r>
            <a:r>
              <a:rPr lang="en-US" altLang="zh-CN">
                <a:latin typeface="Courier New" panose="02070309020205020404" pitchFamily="49" charset="0"/>
                <a:ea typeface="宋体" panose="02010600030101010101" pitchFamily="2" charset="-122"/>
              </a:rPr>
              <a:t>OCI</a:t>
            </a:r>
            <a:r>
              <a:rPr lang="en-US" altLang="zh-CN" b="1">
                <a:solidFill>
                  <a:srgbClr val="FF0000"/>
                </a:solidFill>
                <a:latin typeface="Courier New" panose="02070309020205020404" pitchFamily="49" charset="0"/>
                <a:ea typeface="宋体" panose="02010600030101010101" pitchFamily="2" charset="-122"/>
              </a:rPr>
              <a:t>XFO</a:t>
            </a:r>
            <a:r>
              <a:rPr lang="en-US" altLang="zh-CN">
                <a:latin typeface="Courier New" panose="02070309020205020404" pitchFamily="49" charset="0"/>
                <a:ea typeface="宋体" panose="02010600030101010101" pitchFamily="2" charset="-122"/>
              </a:rPr>
              <a:t>GMXWCAYCXGCYJRRMQSREORSSXWGEQYGAKWGYRYVPW </a:t>
            </a:r>
          </a:p>
          <a:p>
            <a:endParaRPr lang="en-US" altLang="zh-CN">
              <a:latin typeface="Courier New" panose="02070309020205020404" pitchFamily="49" charset="0"/>
              <a:ea typeface="宋体" panose="02010600030101010101" pitchFamily="2" charset="-122"/>
            </a:endParaRPr>
          </a:p>
          <a:p>
            <a:r>
              <a:rPr lang="en-US" altLang="zh-CN">
                <a:latin typeface="Courier New" panose="02070309020205020404" pitchFamily="49" charset="0"/>
                <a:ea typeface="宋体" panose="02010600030101010101" pitchFamily="2" charset="-122"/>
              </a:rPr>
              <a:t>     5678901234567890123456789012345678901234567890123456789 </a:t>
            </a:r>
          </a:p>
          <a:p>
            <a:r>
              <a:rPr lang="en-US" altLang="zh-CN">
                <a:latin typeface="Times New Roman" panose="02020603050405020304" pitchFamily="18" charset="0"/>
                <a:ea typeface="宋体" panose="02010600030101010101" pitchFamily="2" charset="-122"/>
              </a:rPr>
              <a:t>Plain:</a:t>
            </a:r>
            <a:r>
              <a:rPr lang="en-US" altLang="zh-CN">
                <a:latin typeface="Courier New" panose="02070309020205020404" pitchFamily="49" charset="0"/>
                <a:ea typeface="宋体" panose="02010600030101010101" pitchFamily="2" charset="-122"/>
              </a:rPr>
              <a:t> painfultheownersofthedetectedcipherssometimesthrashedme </a:t>
            </a:r>
          </a:p>
          <a:p>
            <a:r>
              <a:rPr lang="en-US" altLang="zh-CN">
                <a:latin typeface="Times New Roman" panose="02020603050405020304" pitchFamily="18" charset="0"/>
                <a:ea typeface="宋体" panose="02010600030101010101" pitchFamily="2" charset="-122"/>
              </a:rPr>
              <a:t>Key:</a:t>
            </a:r>
            <a:r>
              <a:rPr lang="en-US" altLang="zh-CN">
                <a:latin typeface="Courier New" panose="02070309020205020404" pitchFamily="49" charset="0"/>
                <a:ea typeface="宋体" panose="02010600030101010101" pitchFamily="2" charset="-122"/>
              </a:rPr>
              <a:t>  KEYKEYKEYKEYKEYKEYKEYKEYKEYKEYKEYKEYKEYKEYKEYKEYKEYKEYK </a:t>
            </a:r>
          </a:p>
          <a:p>
            <a:r>
              <a:rPr lang="en-US" altLang="zh-CN">
                <a:latin typeface="Times New Roman" panose="02020603050405020304" pitchFamily="18" charset="0"/>
                <a:ea typeface="宋体" panose="02010600030101010101" pitchFamily="2" charset="-122"/>
              </a:rPr>
              <a:t>Cipher: </a:t>
            </a:r>
            <a:r>
              <a:rPr lang="en-US" altLang="zh-CN">
                <a:latin typeface="Courier New" panose="02070309020205020404" pitchFamily="49" charset="0"/>
                <a:ea typeface="宋体" panose="02010600030101010101" pitchFamily="2" charset="-122"/>
              </a:rPr>
              <a:t>ZEGXJSV</a:t>
            </a:r>
            <a:r>
              <a:rPr lang="en-US" altLang="zh-CN" b="1">
                <a:solidFill>
                  <a:srgbClr val="FF0000"/>
                </a:solidFill>
                <a:latin typeface="Courier New" panose="02070309020205020404" pitchFamily="49" charset="0"/>
                <a:ea typeface="宋体" panose="02010600030101010101" pitchFamily="2" charset="-122"/>
              </a:rPr>
              <a:t>XFO</a:t>
            </a:r>
            <a:r>
              <a:rPr lang="en-US" altLang="zh-CN">
                <a:latin typeface="Courier New" panose="02070309020205020404" pitchFamily="49" charset="0"/>
                <a:ea typeface="宋体" panose="02010600030101010101" pitchFamily="2" charset="-122"/>
              </a:rPr>
              <a:t>SUXIPCSDDLCNIROGROHASTFOVQCSKOXGWIQDLPKWFOHKO</a:t>
            </a:r>
          </a:p>
          <a:p>
            <a:endParaRPr lang="en-US" altLang="zh-CN">
              <a:latin typeface="Courier New" panose="02070309020205020404" pitchFamily="49" charset="0"/>
              <a:ea typeface="宋体" panose="02010600030101010101" pitchFamily="2" charset="-122"/>
            </a:endParaRPr>
          </a:p>
          <a:p>
            <a:r>
              <a:rPr lang="en-US" altLang="zh-CN">
                <a:latin typeface="Courier New" panose="02070309020205020404" pitchFamily="49" charset="0"/>
                <a:ea typeface="宋体" panose="02010600030101010101" pitchFamily="2" charset="-122"/>
              </a:rPr>
              <a:t>     012345678901234567890123456789012345 </a:t>
            </a:r>
          </a:p>
          <a:p>
            <a:r>
              <a:rPr lang="en-US" altLang="zh-CN">
                <a:latin typeface="Times New Roman" panose="02020603050405020304" pitchFamily="18" charset="0"/>
                <a:ea typeface="宋体" panose="02010600030101010101" pitchFamily="2" charset="-122"/>
              </a:rPr>
              <a:t>Plain:</a:t>
            </a:r>
            <a:r>
              <a:rPr lang="en-US" altLang="zh-CN">
                <a:latin typeface="Courier New" panose="02070309020205020404" pitchFamily="49" charset="0"/>
                <a:ea typeface="宋体" panose="02010600030101010101" pitchFamily="2" charset="-122"/>
              </a:rPr>
              <a:t> thoughthefaultlayintheirownstupidity </a:t>
            </a:r>
          </a:p>
          <a:p>
            <a:r>
              <a:rPr lang="en-US" altLang="zh-CN">
                <a:latin typeface="Times New Roman" panose="02020603050405020304" pitchFamily="18" charset="0"/>
                <a:ea typeface="宋体" panose="02010600030101010101" pitchFamily="2" charset="-122"/>
              </a:rPr>
              <a:t>Key:</a:t>
            </a:r>
            <a:r>
              <a:rPr lang="en-US" altLang="zh-CN">
                <a:latin typeface="Courier New" panose="02070309020205020404" pitchFamily="49" charset="0"/>
                <a:ea typeface="宋体" panose="02010600030101010101" pitchFamily="2" charset="-122"/>
              </a:rPr>
              <a:t>  YKEYKEYKEYKEYKEYKEYKEYKEYKEYKEYKEYKE </a:t>
            </a:r>
          </a:p>
          <a:p>
            <a:r>
              <a:rPr lang="en-US" altLang="zh-CN">
                <a:latin typeface="Times New Roman" panose="02020603050405020304" pitchFamily="18" charset="0"/>
                <a:ea typeface="宋体" panose="02010600030101010101" pitchFamily="2" charset="-122"/>
              </a:rPr>
              <a:t>Cipher: </a:t>
            </a:r>
            <a:r>
              <a:rPr lang="en-US" altLang="zh-CN">
                <a:latin typeface="Courier New" panose="02070309020205020404" pitchFamily="49" charset="0"/>
                <a:ea typeface="宋体" panose="02010600030101010101" pitchFamily="2" charset="-122"/>
              </a:rPr>
              <a:t>XFYYER</a:t>
            </a:r>
            <a:r>
              <a:rPr lang="en-US" altLang="zh-CN" b="1">
                <a:solidFill>
                  <a:srgbClr val="FF0000"/>
                </a:solidFill>
                <a:latin typeface="Courier New" panose="02070309020205020404" pitchFamily="49" charset="0"/>
                <a:ea typeface="宋体" panose="02010600030101010101" pitchFamily="2" charset="-122"/>
              </a:rPr>
              <a:t>XFO</a:t>
            </a:r>
            <a:r>
              <a:rPr lang="en-US" altLang="zh-CN">
                <a:latin typeface="Courier New" panose="02070309020205020404" pitchFamily="49" charset="0"/>
                <a:ea typeface="宋体" panose="02010600030101010101" pitchFamily="2" charset="-122"/>
              </a:rPr>
              <a:t>JYEPRVEWSRRRIGBSUXWRETGNMRI </a:t>
            </a:r>
          </a:p>
        </p:txBody>
      </p:sp>
      <p:sp>
        <p:nvSpPr>
          <p:cNvPr id="548869" name="Rectangle 5"/>
          <p:cNvSpPr>
            <a:spLocks noChangeArrowheads="1"/>
          </p:cNvSpPr>
          <p:nvPr/>
        </p:nvSpPr>
        <p:spPr bwMode="auto">
          <a:xfrm>
            <a:off x="7532688" y="4771937"/>
            <a:ext cx="28622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a:ea typeface="宋体" panose="02010600030101010101" pitchFamily="2" charset="-122"/>
              </a:rPr>
              <a:t>Charles Babbage (quoted in Simon Singh, </a:t>
            </a:r>
            <a:r>
              <a:rPr lang="en-US" altLang="zh-CN" sz="2400" i="1">
                <a:ea typeface="宋体" panose="02010600030101010101" pitchFamily="2" charset="-122"/>
              </a:rPr>
              <a:t>The Code Book</a:t>
            </a:r>
            <a:r>
              <a:rPr lang="en-US" altLang="zh-CN" sz="2400">
                <a:ea typeface="宋体" panose="02010600030101010101" pitchFamily="2" charset="-122"/>
              </a:rPr>
              <a:t>) </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36</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319184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zh-CN">
                <a:ea typeface="宋体" panose="02010600030101010101" pitchFamily="2" charset="-122"/>
              </a:rPr>
              <a:t>Babbage’s Attack</a:t>
            </a:r>
          </a:p>
        </p:txBody>
      </p:sp>
      <p:sp>
        <p:nvSpPr>
          <p:cNvPr id="542723" name="Rectangle 3"/>
          <p:cNvSpPr>
            <a:spLocks noGrp="1" noChangeArrowheads="1"/>
          </p:cNvSpPr>
          <p:nvPr>
            <p:ph type="body" idx="1"/>
          </p:nvPr>
        </p:nvSpPr>
        <p:spPr/>
        <p:txBody>
          <a:bodyPr/>
          <a:lstStyle/>
          <a:p>
            <a:r>
              <a:rPr lang="en-US" altLang="zh-CN">
                <a:ea typeface="宋体" panose="02010600030101010101" pitchFamily="2" charset="-122"/>
              </a:rPr>
              <a:t>Use repetition to guess key length:</a:t>
            </a:r>
          </a:p>
          <a:p>
            <a:pPr>
              <a:buFontTx/>
              <a:buNone/>
            </a:pPr>
            <a:r>
              <a:rPr lang="en-US" altLang="zh-CN">
                <a:ea typeface="宋体" panose="02010600030101010101" pitchFamily="2" charset="-122"/>
              </a:rPr>
              <a:t>	Sequence XFO appears at 65, 71, 122, 176.</a:t>
            </a:r>
          </a:p>
          <a:p>
            <a:pPr>
              <a:buFontTx/>
              <a:buNone/>
            </a:pPr>
            <a:r>
              <a:rPr lang="en-US" altLang="zh-CN">
                <a:ea typeface="宋体" panose="02010600030101010101" pitchFamily="2" charset="-122"/>
              </a:rPr>
              <a:t>	Spacings = (71 – 65) = 6 = 3 * 2</a:t>
            </a:r>
          </a:p>
          <a:p>
            <a:pPr>
              <a:buFontTx/>
              <a:buNone/>
            </a:pPr>
            <a:r>
              <a:rPr lang="en-US" altLang="zh-CN">
                <a:ea typeface="宋体" panose="02010600030101010101" pitchFamily="2" charset="-122"/>
              </a:rPr>
              <a:t>                (122 – 65) = 57 = 3 * 19</a:t>
            </a:r>
          </a:p>
          <a:p>
            <a:pPr>
              <a:buFontTx/>
              <a:buNone/>
            </a:pPr>
            <a:r>
              <a:rPr lang="en-US" altLang="zh-CN">
                <a:ea typeface="宋体" panose="02010600030101010101" pitchFamily="2" charset="-122"/>
              </a:rPr>
              <a:t>		        (176 – 122) = 54 = 3 * 18</a:t>
            </a:r>
          </a:p>
          <a:p>
            <a:pPr>
              <a:buFontTx/>
              <a:buNone/>
            </a:pPr>
            <a:r>
              <a:rPr lang="en-US" altLang="zh-CN">
                <a:ea typeface="宋体" panose="02010600030101010101" pitchFamily="2" charset="-122"/>
              </a:rPr>
              <a:t>   Key is probably 3 letters long.</a:t>
            </a:r>
          </a:p>
          <a:p>
            <a:pPr>
              <a:buFontTx/>
              <a:buNone/>
            </a:pP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37</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32258852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zh-CN">
                <a:ea typeface="宋体" panose="02010600030101010101" pitchFamily="2" charset="-122"/>
              </a:rPr>
              <a:t>Key length - Frequency</a:t>
            </a:r>
          </a:p>
        </p:txBody>
      </p:sp>
      <p:sp>
        <p:nvSpPr>
          <p:cNvPr id="543747" name="Rectangle 3"/>
          <p:cNvSpPr>
            <a:spLocks noGrp="1" noChangeArrowheads="1"/>
          </p:cNvSpPr>
          <p:nvPr>
            <p:ph type="body" idx="1"/>
          </p:nvPr>
        </p:nvSpPr>
        <p:spPr>
          <a:xfrm>
            <a:off x="1752600" y="1676400"/>
            <a:ext cx="8763000" cy="4572000"/>
          </a:xfrm>
        </p:spPr>
        <p:txBody>
          <a:bodyPr/>
          <a:lstStyle/>
          <a:p>
            <a:r>
              <a:rPr lang="en-US" altLang="zh-CN">
                <a:ea typeface="宋体" panose="02010600030101010101" pitchFamily="2" charset="-122"/>
              </a:rPr>
              <a:t>Once you know key length, can slice ciphertext and use frequencies:</a:t>
            </a:r>
          </a:p>
          <a:p>
            <a:pPr>
              <a:buFontTx/>
              <a:buNone/>
            </a:pPr>
            <a:r>
              <a:rPr lang="en-US" altLang="zh-CN">
                <a:ea typeface="宋体" panose="02010600030101010101" pitchFamily="2" charset="-122"/>
              </a:rPr>
              <a:t>L</a:t>
            </a:r>
            <a:r>
              <a:rPr lang="en-US" altLang="zh-CN" baseline="-25000">
                <a:ea typeface="宋体" panose="02010600030101010101" pitchFamily="2" charset="-122"/>
              </a:rPr>
              <a:t>0</a:t>
            </a:r>
            <a:r>
              <a:rPr lang="en-US" altLang="zh-CN">
                <a:ea typeface="宋体" panose="02010600030101010101" pitchFamily="2" charset="-122"/>
              </a:rPr>
              <a:t>: </a:t>
            </a:r>
            <a:r>
              <a:rPr lang="en-US" altLang="zh-CN" sz="2000">
                <a:ea typeface="宋体" panose="02010600030101010101" pitchFamily="2" charset="-122"/>
              </a:rPr>
              <a:t>DLQLCNSOLSQRNKGBSEVYNDOIOXAXYRSOSGYKY     </a:t>
            </a:r>
          </a:p>
          <a:p>
            <a:pPr>
              <a:buFontTx/>
              <a:buNone/>
            </a:pPr>
            <a:r>
              <a:rPr lang="en-US" altLang="zh-CN" sz="2000">
                <a:ea typeface="宋体" panose="02010600030101010101" pitchFamily="2" charset="-122"/>
              </a:rPr>
              <a:t>        VZXVOXCDNOOSOCOWDKOOYROEVSRBXENI</a:t>
            </a:r>
          </a:p>
          <a:p>
            <a:pPr>
              <a:buFontTx/>
              <a:buNone/>
            </a:pPr>
            <a:r>
              <a:rPr lang="en-US" altLang="zh-CN">
                <a:ea typeface="宋体" panose="02010600030101010101" pitchFamily="2" charset="-122"/>
              </a:rPr>
              <a:t>Frequencies: O: 12, S: 7,   Guess O = e </a:t>
            </a:r>
          </a:p>
          <a:p>
            <a:pPr>
              <a:buFontTx/>
              <a:buNone/>
            </a:pPr>
            <a:r>
              <a:rPr lang="en-US" altLang="zh-CN">
                <a:ea typeface="宋体" panose="02010600030101010101" pitchFamily="2" charset="-122"/>
              </a:rPr>
              <a:t> 		</a:t>
            </a:r>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 (P</a:t>
            </a:r>
            <a:r>
              <a:rPr lang="en-US" altLang="zh-CN" baseline="-25000">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 K</a:t>
            </a:r>
            <a:r>
              <a:rPr lang="en-US" altLang="zh-CN" baseline="-25000">
                <a:latin typeface="Times New Roman" panose="02020603050405020304" pitchFamily="18" charset="0"/>
                <a:ea typeface="宋体" panose="02010600030101010101" pitchFamily="2" charset="-122"/>
              </a:rPr>
              <a:t>i mod </a:t>
            </a:r>
            <a:r>
              <a:rPr lang="en-US" altLang="zh-CN" i="1" baseline="-25000">
                <a:latin typeface="Times New Roman" panose="02020603050405020304" pitchFamily="18" charset="0"/>
                <a:ea typeface="宋体" panose="02010600030101010101" pitchFamily="2" charset="-122"/>
              </a:rPr>
              <a:t>N</a:t>
            </a:r>
            <a:r>
              <a:rPr lang="en-US" altLang="zh-CN">
                <a:latin typeface="Times New Roman" panose="02020603050405020304" pitchFamily="18" charset="0"/>
                <a:ea typeface="宋体" panose="02010600030101010101" pitchFamily="2" charset="-122"/>
              </a:rPr>
              <a:t>) mod </a:t>
            </a:r>
            <a:r>
              <a:rPr lang="en-US" altLang="zh-CN" i="1">
                <a:latin typeface="Times New Roman" panose="02020603050405020304" pitchFamily="18" charset="0"/>
                <a:ea typeface="宋体" panose="02010600030101010101" pitchFamily="2" charset="-122"/>
              </a:rPr>
              <a:t>Z</a:t>
            </a:r>
            <a:r>
              <a:rPr lang="en-US" altLang="zh-CN">
                <a:ea typeface="宋体" panose="02010600030101010101" pitchFamily="2" charset="-122"/>
                <a:sym typeface="Symbol" panose="05050102010706020507" pitchFamily="18" charset="2"/>
              </a:rPr>
              <a:t> </a:t>
            </a:r>
          </a:p>
          <a:p>
            <a:pPr>
              <a:buFontTx/>
              <a:buNone/>
            </a:pPr>
            <a:r>
              <a:rPr lang="en-US" altLang="zh-CN">
                <a:ea typeface="宋体" panose="02010600030101010101" pitchFamily="2" charset="-122"/>
                <a:sym typeface="Symbol" panose="05050102010706020507" pitchFamily="18" charset="2"/>
              </a:rPr>
              <a:t>		</a:t>
            </a:r>
            <a:r>
              <a:rPr lang="en-US" altLang="zh-CN">
                <a:latin typeface="Times New Roman" panose="02020603050405020304" pitchFamily="18" charset="0"/>
                <a:ea typeface="宋体" panose="02010600030101010101" pitchFamily="2" charset="-122"/>
                <a:sym typeface="Symbol" panose="05050102010706020507" pitchFamily="18" charset="2"/>
              </a:rPr>
              <a:t>‘O’ = (‘e’ + </a:t>
            </a:r>
            <a:r>
              <a:rPr lang="en-US" altLang="zh-CN">
                <a:latin typeface="Times New Roman" panose="02020603050405020304" pitchFamily="18" charset="0"/>
                <a:ea typeface="宋体" panose="02010600030101010101" pitchFamily="2" charset="-122"/>
              </a:rPr>
              <a:t>K</a:t>
            </a:r>
            <a:r>
              <a:rPr lang="en-US" altLang="zh-CN" baseline="-25000">
                <a:latin typeface="Times New Roman" panose="02020603050405020304" pitchFamily="18" charset="0"/>
                <a:ea typeface="宋体" panose="02010600030101010101" pitchFamily="2" charset="-122"/>
              </a:rPr>
              <a:t>0</a:t>
            </a:r>
            <a:r>
              <a:rPr lang="en-US" altLang="zh-CN">
                <a:latin typeface="Times New Roman" panose="02020603050405020304" pitchFamily="18" charset="0"/>
                <a:ea typeface="宋体" panose="02010600030101010101" pitchFamily="2" charset="-122"/>
                <a:sym typeface="Symbol" panose="05050102010706020507" pitchFamily="18" charset="2"/>
              </a:rPr>
              <a:t>) </a:t>
            </a:r>
            <a:r>
              <a:rPr lang="en-US" altLang="zh-CN">
                <a:latin typeface="Times New Roman" panose="02020603050405020304" pitchFamily="18" charset="0"/>
                <a:ea typeface="宋体" panose="02010600030101010101" pitchFamily="2" charset="-122"/>
              </a:rPr>
              <a:t>mod 26</a:t>
            </a:r>
            <a:endParaRPr lang="en-US" altLang="zh-CN" i="1">
              <a:latin typeface="Times New Roman" panose="02020603050405020304" pitchFamily="18" charset="0"/>
              <a:ea typeface="宋体" panose="02010600030101010101" pitchFamily="2" charset="-122"/>
            </a:endParaRPr>
          </a:p>
          <a:p>
            <a:pPr>
              <a:buFontTx/>
              <a:buNone/>
            </a:pPr>
            <a:r>
              <a:rPr lang="en-US" altLang="zh-CN" i="1">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14 = 5 + 9</a:t>
            </a:r>
            <a:r>
              <a:rPr lang="en-US" altLang="zh-CN" i="1">
                <a:latin typeface="Times New Roman" panose="02020603050405020304" pitchFamily="18" charset="0"/>
                <a:ea typeface="宋体" panose="02010600030101010101" pitchFamily="2" charset="-122"/>
              </a:rPr>
              <a:t> =&gt; </a:t>
            </a:r>
            <a:r>
              <a:rPr lang="en-US" altLang="zh-CN">
                <a:latin typeface="Times New Roman" panose="02020603050405020304" pitchFamily="18" charset="0"/>
                <a:ea typeface="宋体" panose="02010600030101010101" pitchFamily="2" charset="-122"/>
              </a:rPr>
              <a:t>K</a:t>
            </a:r>
            <a:r>
              <a:rPr lang="en-US" altLang="zh-CN" baseline="-25000">
                <a:latin typeface="Times New Roman" panose="02020603050405020304" pitchFamily="18" charset="0"/>
                <a:ea typeface="宋体" panose="02010600030101010101" pitchFamily="2" charset="-122"/>
              </a:rPr>
              <a:t>0 </a:t>
            </a:r>
            <a:r>
              <a:rPr lang="en-US" altLang="zh-CN">
                <a:latin typeface="Times New Roman" panose="02020603050405020304" pitchFamily="18" charset="0"/>
                <a:ea typeface="宋体" panose="02010600030101010101" pitchFamily="2" charset="-122"/>
              </a:rPr>
              <a:t>= ‘K’</a:t>
            </a:r>
            <a:r>
              <a:rPr lang="en-US" altLang="zh-CN" i="1">
                <a:latin typeface="Times New Roman" panose="02020603050405020304" pitchFamily="18" charset="0"/>
                <a:ea typeface="宋体" panose="02010600030101010101" pitchFamily="2" charset="-122"/>
              </a:rPr>
              <a:t> 	</a:t>
            </a:r>
            <a:endParaRPr lang="en-US" altLang="zh-CN">
              <a:ea typeface="宋体" panose="02010600030101010101" pitchFamily="2" charset="-122"/>
            </a:endParaRPr>
          </a:p>
          <a:p>
            <a:pPr>
              <a:buFontTx/>
              <a:buNone/>
            </a:pP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38</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33887688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a:xfrm>
            <a:off x="2136775" y="304800"/>
            <a:ext cx="7772400" cy="1143000"/>
          </a:xfrm>
        </p:spPr>
        <p:txBody>
          <a:bodyPr/>
          <a:lstStyle/>
          <a:p>
            <a:r>
              <a:rPr lang="en-US" altLang="zh-CN">
                <a:ea typeface="宋体" panose="02010600030101010101" pitchFamily="2" charset="-122"/>
              </a:rPr>
              <a:t>Sometimes, not so lucky...</a:t>
            </a:r>
          </a:p>
        </p:txBody>
      </p:sp>
      <p:sp>
        <p:nvSpPr>
          <p:cNvPr id="544771" name="Rectangle 3"/>
          <p:cNvSpPr>
            <a:spLocks noGrp="1" noChangeArrowheads="1"/>
          </p:cNvSpPr>
          <p:nvPr>
            <p:ph type="body" idx="1"/>
          </p:nvPr>
        </p:nvSpPr>
        <p:spPr>
          <a:xfrm>
            <a:off x="2035176" y="1298576"/>
            <a:ext cx="8175625" cy="4873625"/>
          </a:xfrm>
        </p:spPr>
        <p:txBody>
          <a:bodyPr/>
          <a:lstStyle/>
          <a:p>
            <a:pPr>
              <a:buFontTx/>
              <a:buNone/>
            </a:pPr>
            <a:r>
              <a:rPr lang="en-US" altLang="zh-CN">
                <a:ea typeface="宋体" panose="02010600030101010101" pitchFamily="2" charset="-122"/>
              </a:rPr>
              <a:t>L</a:t>
            </a:r>
            <a:r>
              <a:rPr lang="en-US" altLang="zh-CN" baseline="-25000">
                <a:ea typeface="宋体" panose="02010600030101010101" pitchFamily="2" charset="-122"/>
              </a:rPr>
              <a:t>1</a:t>
            </a:r>
            <a:r>
              <a:rPr lang="en-US" altLang="zh-CN">
                <a:ea typeface="宋体" panose="02010600030101010101" pitchFamily="2" charset="-122"/>
              </a:rPr>
              <a:t>: </a:t>
            </a:r>
            <a:r>
              <a:rPr lang="en-US" altLang="zh-CN" sz="1800">
                <a:ea typeface="宋体" panose="02010600030101010101" pitchFamily="2" charset="-122"/>
              </a:rPr>
              <a:t>LMISQITVYJSSSJAHYECYSXOXGWYGJMRRXEGWRPEJXSI</a:t>
            </a:r>
          </a:p>
          <a:p>
            <a:pPr>
              <a:buFontTx/>
              <a:buNone/>
            </a:pPr>
            <a:r>
              <a:rPr lang="en-US" altLang="zh-CN" sz="1800">
                <a:ea typeface="宋体" panose="02010600030101010101" pitchFamily="2" charset="-122"/>
              </a:rPr>
              <a:t>	    SLIGHTVSXILWHXYXJPERISWTM</a:t>
            </a:r>
          </a:p>
          <a:p>
            <a:pPr>
              <a:buFontTx/>
              <a:buNone/>
            </a:pPr>
            <a:r>
              <a:rPr lang="en-US" altLang="zh-CN" sz="1800">
                <a:ea typeface="宋体" panose="02010600030101010101" pitchFamily="2" charset="-122"/>
              </a:rPr>
              <a:t>	</a:t>
            </a:r>
            <a:r>
              <a:rPr lang="en-US" altLang="zh-CN" sz="2400">
                <a:ea typeface="宋体" panose="02010600030101010101" pitchFamily="2" charset="-122"/>
              </a:rPr>
              <a:t>S: 9, X: 7; I: 6 guess S = ‘e’</a:t>
            </a:r>
          </a:p>
          <a:p>
            <a:pPr>
              <a:buFontTx/>
              <a:buNone/>
            </a:pPr>
            <a:r>
              <a:rPr lang="en-US" altLang="zh-CN">
                <a:ea typeface="宋体" panose="02010600030101010101" pitchFamily="2" charset="-122"/>
                <a:sym typeface="Symbol" panose="05050102010706020507" pitchFamily="18" charset="2"/>
              </a:rPr>
              <a:t>		</a:t>
            </a:r>
            <a:r>
              <a:rPr lang="en-US" altLang="zh-CN">
                <a:latin typeface="Times New Roman" panose="02020603050405020304" pitchFamily="18" charset="0"/>
                <a:ea typeface="宋体" panose="02010600030101010101" pitchFamily="2" charset="-122"/>
                <a:sym typeface="Symbol" panose="05050102010706020507" pitchFamily="18" charset="2"/>
              </a:rPr>
              <a:t>‘S’ = (‘e’ + </a:t>
            </a:r>
            <a:r>
              <a:rPr lang="en-US" altLang="zh-CN">
                <a:latin typeface="Times New Roman" panose="02020603050405020304" pitchFamily="18" charset="0"/>
                <a:ea typeface="宋体" panose="02010600030101010101" pitchFamily="2" charset="-122"/>
              </a:rPr>
              <a:t>K</a:t>
            </a:r>
            <a:r>
              <a:rPr lang="en-US" altLang="zh-CN" baseline="-25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sym typeface="Symbol" panose="05050102010706020507" pitchFamily="18" charset="2"/>
              </a:rPr>
              <a:t>) </a:t>
            </a:r>
            <a:r>
              <a:rPr lang="en-US" altLang="zh-CN">
                <a:latin typeface="Times New Roman" panose="02020603050405020304" pitchFamily="18" charset="0"/>
                <a:ea typeface="宋体" panose="02010600030101010101" pitchFamily="2" charset="-122"/>
              </a:rPr>
              <a:t>mod 26</a:t>
            </a:r>
          </a:p>
          <a:p>
            <a:pPr>
              <a:buFontTx/>
              <a:buNone/>
            </a:pPr>
            <a:r>
              <a:rPr lang="en-US" altLang="zh-CN">
                <a:latin typeface="Times New Roman" panose="02020603050405020304" pitchFamily="18" charset="0"/>
                <a:ea typeface="宋体" panose="02010600030101010101" pitchFamily="2" charset="-122"/>
              </a:rPr>
              <a:t>		19 = 5 + 14 </a:t>
            </a:r>
            <a:r>
              <a:rPr lang="en-US" altLang="zh-CN" i="1">
                <a:latin typeface="Times New Roman" panose="02020603050405020304" pitchFamily="18" charset="0"/>
                <a:ea typeface="宋体" panose="02010600030101010101" pitchFamily="2" charset="-122"/>
              </a:rPr>
              <a:t>=&gt; </a:t>
            </a:r>
            <a:r>
              <a:rPr lang="en-US" altLang="zh-CN">
                <a:latin typeface="Times New Roman" panose="02020603050405020304" pitchFamily="18" charset="0"/>
                <a:ea typeface="宋体" panose="02010600030101010101" pitchFamily="2" charset="-122"/>
              </a:rPr>
              <a:t>K</a:t>
            </a:r>
            <a:r>
              <a:rPr lang="en-US" altLang="zh-CN" baseline="-25000">
                <a:latin typeface="Times New Roman" panose="02020603050405020304" pitchFamily="18" charset="0"/>
                <a:ea typeface="宋体" panose="02010600030101010101" pitchFamily="2" charset="-122"/>
              </a:rPr>
              <a:t>1 </a:t>
            </a:r>
            <a:r>
              <a:rPr lang="en-US" altLang="zh-CN">
                <a:latin typeface="Times New Roman" panose="02020603050405020304" pitchFamily="18" charset="0"/>
                <a:ea typeface="宋体" panose="02010600030101010101" pitchFamily="2" charset="-122"/>
              </a:rPr>
              <a:t>= ‘N’ </a:t>
            </a:r>
            <a:endParaRPr lang="en-US" altLang="zh-CN" sz="1800">
              <a:latin typeface="Times New Roman" panose="02020603050405020304" pitchFamily="18" charset="0"/>
              <a:ea typeface="宋体" panose="02010600030101010101" pitchFamily="2" charset="-122"/>
            </a:endParaRPr>
          </a:p>
          <a:p>
            <a:pPr>
              <a:buFontTx/>
              <a:buNone/>
            </a:pPr>
            <a:r>
              <a:rPr lang="en-US" altLang="zh-CN">
                <a:latin typeface="Times New Roman" panose="02020603050405020304" pitchFamily="18" charset="0"/>
                <a:ea typeface="宋体" panose="02010600030101010101" pitchFamily="2" charset="-122"/>
                <a:sym typeface="Symbol" panose="05050102010706020507" pitchFamily="18" charset="2"/>
              </a:rPr>
              <a:t>		‘X’ = (‘e’ + </a:t>
            </a:r>
            <a:r>
              <a:rPr lang="en-US" altLang="zh-CN">
                <a:latin typeface="Times New Roman" panose="02020603050405020304" pitchFamily="18" charset="0"/>
                <a:ea typeface="宋体" panose="02010600030101010101" pitchFamily="2" charset="-122"/>
              </a:rPr>
              <a:t>K</a:t>
            </a:r>
            <a:r>
              <a:rPr lang="en-US" altLang="zh-CN" baseline="-25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sym typeface="Symbol" panose="05050102010706020507" pitchFamily="18" charset="2"/>
              </a:rPr>
              <a:t>) </a:t>
            </a:r>
            <a:r>
              <a:rPr lang="en-US" altLang="zh-CN">
                <a:latin typeface="Times New Roman" panose="02020603050405020304" pitchFamily="18" charset="0"/>
                <a:ea typeface="宋体" panose="02010600030101010101" pitchFamily="2" charset="-122"/>
              </a:rPr>
              <a:t>mod 26</a:t>
            </a:r>
          </a:p>
          <a:p>
            <a:pPr>
              <a:buFontTx/>
              <a:buNone/>
            </a:pPr>
            <a:r>
              <a:rPr lang="en-US" altLang="zh-CN">
                <a:latin typeface="Times New Roman" panose="02020603050405020304" pitchFamily="18" charset="0"/>
                <a:ea typeface="宋体" panose="02010600030101010101" pitchFamily="2" charset="-122"/>
              </a:rPr>
              <a:t>		24 = 5 + 19 </a:t>
            </a:r>
            <a:r>
              <a:rPr lang="en-US" altLang="zh-CN" i="1">
                <a:latin typeface="Times New Roman" panose="02020603050405020304" pitchFamily="18" charset="0"/>
                <a:ea typeface="宋体" panose="02010600030101010101" pitchFamily="2" charset="-122"/>
              </a:rPr>
              <a:t>=&gt; </a:t>
            </a:r>
            <a:r>
              <a:rPr lang="en-US" altLang="zh-CN">
                <a:latin typeface="Times New Roman" panose="02020603050405020304" pitchFamily="18" charset="0"/>
                <a:ea typeface="宋体" panose="02010600030101010101" pitchFamily="2" charset="-122"/>
              </a:rPr>
              <a:t>K</a:t>
            </a:r>
            <a:r>
              <a:rPr lang="en-US" altLang="zh-CN" baseline="-25000">
                <a:latin typeface="Times New Roman" panose="02020603050405020304" pitchFamily="18" charset="0"/>
                <a:ea typeface="宋体" panose="02010600030101010101" pitchFamily="2" charset="-122"/>
              </a:rPr>
              <a:t>1 </a:t>
            </a:r>
            <a:r>
              <a:rPr lang="en-US" altLang="zh-CN">
                <a:latin typeface="Times New Roman" panose="02020603050405020304" pitchFamily="18" charset="0"/>
                <a:ea typeface="宋体" panose="02010600030101010101" pitchFamily="2" charset="-122"/>
              </a:rPr>
              <a:t>= ‘M’ </a:t>
            </a:r>
            <a:endParaRPr lang="en-US" altLang="zh-CN" sz="1800">
              <a:latin typeface="Times New Roman" panose="02020603050405020304" pitchFamily="18" charset="0"/>
              <a:ea typeface="宋体" panose="02010600030101010101" pitchFamily="2" charset="-122"/>
            </a:endParaRPr>
          </a:p>
          <a:p>
            <a:pPr>
              <a:buFontTx/>
              <a:buNone/>
            </a:pPr>
            <a:r>
              <a:rPr lang="en-US" altLang="zh-CN">
                <a:latin typeface="Times New Roman" panose="02020603050405020304" pitchFamily="18" charset="0"/>
                <a:ea typeface="宋体" panose="02010600030101010101" pitchFamily="2" charset="-122"/>
                <a:sym typeface="Symbol" panose="05050102010706020507" pitchFamily="18" charset="2"/>
              </a:rPr>
              <a:t>		‘I’ = (‘e’ + </a:t>
            </a:r>
            <a:r>
              <a:rPr lang="en-US" altLang="zh-CN">
                <a:latin typeface="Times New Roman" panose="02020603050405020304" pitchFamily="18" charset="0"/>
                <a:ea typeface="宋体" panose="02010600030101010101" pitchFamily="2" charset="-122"/>
              </a:rPr>
              <a:t>K</a:t>
            </a:r>
            <a:r>
              <a:rPr lang="en-US" altLang="zh-CN" baseline="-25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sym typeface="Symbol" panose="05050102010706020507" pitchFamily="18" charset="2"/>
              </a:rPr>
              <a:t>) </a:t>
            </a:r>
            <a:r>
              <a:rPr lang="en-US" altLang="zh-CN">
                <a:latin typeface="Times New Roman" panose="02020603050405020304" pitchFamily="18" charset="0"/>
                <a:ea typeface="宋体" panose="02010600030101010101" pitchFamily="2" charset="-122"/>
              </a:rPr>
              <a:t>mod 26</a:t>
            </a:r>
          </a:p>
          <a:p>
            <a:pPr>
              <a:buFontTx/>
              <a:buNone/>
            </a:pPr>
            <a:r>
              <a:rPr lang="en-US" altLang="zh-CN">
                <a:latin typeface="Times New Roman" panose="02020603050405020304" pitchFamily="18" charset="0"/>
                <a:ea typeface="宋体" panose="02010600030101010101" pitchFamily="2" charset="-122"/>
              </a:rPr>
              <a:t>		10 = 5 + 5 </a:t>
            </a:r>
            <a:r>
              <a:rPr lang="en-US" altLang="zh-CN" i="1">
                <a:latin typeface="Times New Roman" panose="02020603050405020304" pitchFamily="18" charset="0"/>
                <a:ea typeface="宋体" panose="02010600030101010101" pitchFamily="2" charset="-122"/>
              </a:rPr>
              <a:t>=&gt; </a:t>
            </a:r>
            <a:r>
              <a:rPr lang="en-US" altLang="zh-CN">
                <a:latin typeface="Times New Roman" panose="02020603050405020304" pitchFamily="18" charset="0"/>
                <a:ea typeface="宋体" panose="02010600030101010101" pitchFamily="2" charset="-122"/>
              </a:rPr>
              <a:t>K</a:t>
            </a:r>
            <a:r>
              <a:rPr lang="en-US" altLang="zh-CN" baseline="-25000">
                <a:latin typeface="Times New Roman" panose="02020603050405020304" pitchFamily="18" charset="0"/>
                <a:ea typeface="宋体" panose="02010600030101010101" pitchFamily="2" charset="-122"/>
              </a:rPr>
              <a:t>1 </a:t>
            </a:r>
            <a:r>
              <a:rPr lang="en-US" altLang="zh-CN">
                <a:latin typeface="Times New Roman" panose="02020603050405020304" pitchFamily="18" charset="0"/>
                <a:ea typeface="宋体" panose="02010600030101010101" pitchFamily="2" charset="-122"/>
              </a:rPr>
              <a:t>= ‘E’ </a:t>
            </a:r>
            <a:endParaRPr lang="en-US" altLang="zh-CN" sz="1800">
              <a:ea typeface="宋体" panose="02010600030101010101" pitchFamily="2" charset="-122"/>
            </a:endParaRPr>
          </a:p>
          <a:p>
            <a:pPr>
              <a:buFontTx/>
              <a:buNone/>
            </a:pPr>
            <a:endParaRPr lang="en-US" altLang="zh-CN" sz="1800">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39</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64843670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9892" name="Picture 4" descr="ciph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398" y="1982757"/>
            <a:ext cx="6507204" cy="3658918"/>
          </a:xfrm>
          <a:prstGeom prst="rect">
            <a:avLst/>
          </a:prstGeom>
          <a:noFill/>
          <a:extLst>
            <a:ext uri="{909E8E84-426E-40DD-AFC4-6F175D3DCCD1}">
              <a14:hiddenFill xmlns:a14="http://schemas.microsoft.com/office/drawing/2010/main">
                <a:solidFill>
                  <a:srgbClr val="FFFFFF"/>
                </a:solidFill>
              </a14:hiddenFill>
            </a:ext>
          </a:extLst>
        </p:spPr>
      </p:pic>
      <p:sp>
        <p:nvSpPr>
          <p:cNvPr id="549894" name="Rectangle 6"/>
          <p:cNvSpPr>
            <a:spLocks noGrp="1" noChangeArrowheads="1"/>
          </p:cNvSpPr>
          <p:nvPr>
            <p:ph type="title"/>
          </p:nvPr>
        </p:nvSpPr>
        <p:spPr/>
        <p:txBody>
          <a:bodyPr/>
          <a:lstStyle/>
          <a:p>
            <a:r>
              <a:rPr lang="en-US" altLang="zh-CN">
                <a:ea typeface="宋体" panose="02010600030101010101" pitchFamily="2" charset="-122"/>
              </a:rPr>
              <a:t>Jefferson Wheel Cipher</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4</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66743389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zh-CN">
                <a:ea typeface="宋体" panose="02010600030101010101" pitchFamily="2" charset="-122"/>
              </a:rPr>
              <a:t>Vigen</a:t>
            </a:r>
            <a:r>
              <a:rPr lang="en-US" altLang="zh-CN">
                <a:ea typeface="宋体" panose="02010600030101010101" pitchFamily="2" charset="-122"/>
                <a:cs typeface="Arial" panose="020B0604020202020204" pitchFamily="34" charset="0"/>
              </a:rPr>
              <a:t>è</a:t>
            </a:r>
            <a:r>
              <a:rPr lang="en-US" altLang="zh-CN">
                <a:ea typeface="宋体" panose="02010600030101010101" pitchFamily="2" charset="-122"/>
              </a:rPr>
              <a:t>re Simplification</a:t>
            </a:r>
          </a:p>
        </p:txBody>
      </p:sp>
      <p:sp>
        <p:nvSpPr>
          <p:cNvPr id="546819" name="Rectangle 3"/>
          <p:cNvSpPr>
            <a:spLocks noGrp="1" noChangeArrowheads="1"/>
          </p:cNvSpPr>
          <p:nvPr>
            <p:ph type="body" idx="1"/>
          </p:nvPr>
        </p:nvSpPr>
        <p:spPr/>
        <p:txBody>
          <a:bodyPr/>
          <a:lstStyle/>
          <a:p>
            <a:r>
              <a:rPr lang="en-US" altLang="zh-CN">
                <a:ea typeface="宋体" panose="02010600030101010101" pitchFamily="2" charset="-122"/>
              </a:rPr>
              <a:t>Use binary alphabet {0, 1}:</a:t>
            </a:r>
          </a:p>
          <a:p>
            <a:pPr>
              <a:buFontTx/>
              <a:buNone/>
            </a:pPr>
            <a:r>
              <a:rPr lang="en-US" altLang="zh-CN">
                <a:latin typeface="Times New Roman" panose="02020603050405020304" pitchFamily="18" charset="0"/>
                <a:ea typeface="宋体" panose="02010600030101010101" pitchFamily="2" charset="-122"/>
              </a:rPr>
              <a:t>	</a:t>
            </a:r>
            <a:r>
              <a:rPr lang="en-US" altLang="zh-CN">
                <a:ea typeface="宋体" panose="02010600030101010101" pitchFamily="2" charset="-122"/>
              </a:rPr>
              <a:t>	</a:t>
            </a:r>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 (P</a:t>
            </a:r>
            <a:r>
              <a:rPr lang="en-US" altLang="zh-CN" baseline="-25000">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 K</a:t>
            </a:r>
            <a:r>
              <a:rPr lang="en-US" altLang="zh-CN" baseline="-25000">
                <a:latin typeface="Times New Roman" panose="02020603050405020304" pitchFamily="18" charset="0"/>
                <a:ea typeface="宋体" panose="02010600030101010101" pitchFamily="2" charset="-122"/>
              </a:rPr>
              <a:t>i mod </a:t>
            </a:r>
            <a:r>
              <a:rPr lang="en-US" altLang="zh-CN" i="1" baseline="-25000">
                <a:latin typeface="Times New Roman" panose="02020603050405020304" pitchFamily="18" charset="0"/>
                <a:ea typeface="宋体" panose="02010600030101010101" pitchFamily="2" charset="-122"/>
              </a:rPr>
              <a:t>N</a:t>
            </a:r>
            <a:r>
              <a:rPr lang="en-US" altLang="zh-CN">
                <a:latin typeface="Times New Roman" panose="02020603050405020304" pitchFamily="18" charset="0"/>
                <a:ea typeface="宋体" panose="02010600030101010101" pitchFamily="2" charset="-122"/>
              </a:rPr>
              <a:t>) mod 2</a:t>
            </a:r>
          </a:p>
          <a:p>
            <a:pPr>
              <a:buFontTx/>
              <a:buNone/>
            </a:pPr>
            <a:r>
              <a:rPr lang="en-US" altLang="zh-CN">
                <a:latin typeface="Times New Roman" panose="02020603050405020304" pitchFamily="18" charset="0"/>
                <a:ea typeface="宋体" panose="02010600030101010101" pitchFamily="2" charset="-122"/>
              </a:rPr>
              <a:t>		C</a:t>
            </a:r>
            <a:r>
              <a:rPr lang="en-US" altLang="zh-CN" baseline="-25000">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 P</a:t>
            </a:r>
            <a:r>
              <a:rPr lang="en-US" altLang="zh-CN" baseline="-25000">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 K</a:t>
            </a:r>
            <a:r>
              <a:rPr lang="en-US" altLang="zh-CN" baseline="-25000">
                <a:latin typeface="Times New Roman" panose="02020603050405020304" pitchFamily="18" charset="0"/>
                <a:ea typeface="宋体" panose="02010600030101010101" pitchFamily="2" charset="-122"/>
              </a:rPr>
              <a:t>i mod </a:t>
            </a:r>
            <a:r>
              <a:rPr lang="en-US" altLang="zh-CN" i="1" baseline="-25000">
                <a:latin typeface="Times New Roman" panose="02020603050405020304" pitchFamily="18" charset="0"/>
                <a:ea typeface="宋体" panose="02010600030101010101" pitchFamily="2" charset="-122"/>
              </a:rPr>
              <a:t>N</a:t>
            </a:r>
          </a:p>
          <a:p>
            <a:r>
              <a:rPr lang="en-US" altLang="zh-CN">
                <a:ea typeface="宋体" panose="02010600030101010101" pitchFamily="2" charset="-122"/>
              </a:rPr>
              <a:t>Use a key as long as P:</a:t>
            </a:r>
          </a:p>
          <a:p>
            <a:pPr>
              <a:buFontTx/>
              <a:buNone/>
            </a:pPr>
            <a:r>
              <a:rPr lang="en-US" altLang="zh-CN">
                <a:latin typeface="Times New Roman" panose="02020603050405020304" pitchFamily="18" charset="0"/>
                <a:ea typeface="宋体" panose="02010600030101010101" pitchFamily="2" charset="-122"/>
              </a:rPr>
              <a:t>		C</a:t>
            </a:r>
            <a:r>
              <a:rPr lang="en-US" altLang="zh-CN" baseline="-25000">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 P</a:t>
            </a:r>
            <a:r>
              <a:rPr lang="en-US" altLang="zh-CN" baseline="-25000">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 K</a:t>
            </a:r>
            <a:r>
              <a:rPr lang="en-US" altLang="zh-CN" baseline="-25000">
                <a:latin typeface="Times New Roman" panose="02020603050405020304" pitchFamily="18" charset="0"/>
                <a:ea typeface="宋体" panose="02010600030101010101" pitchFamily="2" charset="-122"/>
              </a:rPr>
              <a:t>i</a:t>
            </a:r>
          </a:p>
          <a:p>
            <a:r>
              <a:rPr lang="en-US" altLang="zh-CN">
                <a:ea typeface="宋体" panose="02010600030101010101" pitchFamily="2" charset="-122"/>
              </a:rPr>
              <a:t>One-time pad – perfect cipher!</a:t>
            </a:r>
          </a:p>
          <a:p>
            <a:pPr>
              <a:buFontTx/>
              <a:buNone/>
            </a:pPr>
            <a:endParaRPr lang="en-US" altLang="zh-CN" baseline="-25000">
              <a:latin typeface="Times New Roman" panose="02020603050405020304" pitchFamily="18" charset="0"/>
              <a:ea typeface="宋体" panose="02010600030101010101" pitchFamily="2" charset="-122"/>
            </a:endParaRPr>
          </a:p>
          <a:p>
            <a:pPr>
              <a:buFontTx/>
              <a:buNone/>
            </a:pP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40</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0642626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6819">
                                            <p:txEl>
                                              <p:pRg st="0" end="0"/>
                                            </p:txEl>
                                          </p:spTgt>
                                        </p:tgtEl>
                                        <p:attrNameLst>
                                          <p:attrName>style.visibility</p:attrName>
                                        </p:attrNameLst>
                                      </p:cBhvr>
                                      <p:to>
                                        <p:strVal val="visible"/>
                                      </p:to>
                                    </p:set>
                                    <p:anim calcmode="lin" valueType="num">
                                      <p:cBhvr additive="base">
                                        <p:cTn id="7" dur="500" fill="hold"/>
                                        <p:tgtEl>
                                          <p:spTgt spid="5468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468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46819">
                                            <p:txEl>
                                              <p:pRg st="1" end="1"/>
                                            </p:txEl>
                                          </p:spTgt>
                                        </p:tgtEl>
                                        <p:attrNameLst>
                                          <p:attrName>style.visibility</p:attrName>
                                        </p:attrNameLst>
                                      </p:cBhvr>
                                      <p:to>
                                        <p:strVal val="visible"/>
                                      </p:to>
                                    </p:set>
                                    <p:anim calcmode="lin" valueType="num">
                                      <p:cBhvr additive="base">
                                        <p:cTn id="13" dur="500" fill="hold"/>
                                        <p:tgtEl>
                                          <p:spTgt spid="5468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468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46819">
                                            <p:txEl>
                                              <p:pRg st="2" end="2"/>
                                            </p:txEl>
                                          </p:spTgt>
                                        </p:tgtEl>
                                        <p:attrNameLst>
                                          <p:attrName>style.visibility</p:attrName>
                                        </p:attrNameLst>
                                      </p:cBhvr>
                                      <p:to>
                                        <p:strVal val="visible"/>
                                      </p:to>
                                    </p:set>
                                    <p:anim calcmode="lin" valueType="num">
                                      <p:cBhvr additive="base">
                                        <p:cTn id="19" dur="500" fill="hold"/>
                                        <p:tgtEl>
                                          <p:spTgt spid="5468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468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46819">
                                            <p:txEl>
                                              <p:pRg st="3" end="3"/>
                                            </p:txEl>
                                          </p:spTgt>
                                        </p:tgtEl>
                                        <p:attrNameLst>
                                          <p:attrName>style.visibility</p:attrName>
                                        </p:attrNameLst>
                                      </p:cBhvr>
                                      <p:to>
                                        <p:strVal val="visible"/>
                                      </p:to>
                                    </p:set>
                                    <p:anim calcmode="lin" valueType="num">
                                      <p:cBhvr additive="base">
                                        <p:cTn id="25" dur="500" fill="hold"/>
                                        <p:tgtEl>
                                          <p:spTgt spid="5468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468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46819">
                                            <p:txEl>
                                              <p:pRg st="4" end="4"/>
                                            </p:txEl>
                                          </p:spTgt>
                                        </p:tgtEl>
                                        <p:attrNameLst>
                                          <p:attrName>style.visibility</p:attrName>
                                        </p:attrNameLst>
                                      </p:cBhvr>
                                      <p:to>
                                        <p:strVal val="visible"/>
                                      </p:to>
                                    </p:set>
                                    <p:anim calcmode="lin" valueType="num">
                                      <p:cBhvr additive="base">
                                        <p:cTn id="31" dur="500" fill="hold"/>
                                        <p:tgtEl>
                                          <p:spTgt spid="5468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468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46819">
                                            <p:txEl>
                                              <p:pRg st="5" end="5"/>
                                            </p:txEl>
                                          </p:spTgt>
                                        </p:tgtEl>
                                        <p:attrNameLst>
                                          <p:attrName>style.visibility</p:attrName>
                                        </p:attrNameLst>
                                      </p:cBhvr>
                                      <p:to>
                                        <p:strVal val="visible"/>
                                      </p:to>
                                    </p:set>
                                    <p:anim calcmode="lin" valueType="num">
                                      <p:cBhvr additive="base">
                                        <p:cTn id="37" dur="500" fill="hold"/>
                                        <p:tgtEl>
                                          <p:spTgt spid="5468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4681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build="p" bldLvl="3"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zh-CN">
                <a:ea typeface="宋体" panose="02010600030101010101" pitchFamily="2" charset="-122"/>
              </a:rPr>
              <a:t>Perfectly Secure Cipher: </a:t>
            </a:r>
            <a:br>
              <a:rPr lang="en-US" altLang="zh-CN">
                <a:ea typeface="宋体" panose="02010600030101010101" pitchFamily="2" charset="-122"/>
              </a:rPr>
            </a:br>
            <a:r>
              <a:rPr lang="en-US" altLang="zh-CN">
                <a:ea typeface="宋体" panose="02010600030101010101" pitchFamily="2" charset="-122"/>
              </a:rPr>
              <a:t>One-Time Pad</a:t>
            </a:r>
          </a:p>
        </p:txBody>
      </p:sp>
      <p:sp>
        <p:nvSpPr>
          <p:cNvPr id="521219" name="Rectangle 3"/>
          <p:cNvSpPr>
            <a:spLocks noGrp="1" noChangeArrowheads="1"/>
          </p:cNvSpPr>
          <p:nvPr>
            <p:ph type="body" idx="1"/>
          </p:nvPr>
        </p:nvSpPr>
        <p:spPr/>
        <p:txBody>
          <a:bodyPr>
            <a:normAutofit lnSpcReduction="10000"/>
          </a:bodyPr>
          <a:lstStyle/>
          <a:p>
            <a:pPr>
              <a:lnSpc>
                <a:spcPct val="90000"/>
              </a:lnSpc>
            </a:pPr>
            <a:r>
              <a:rPr lang="en-US" altLang="zh-CN">
                <a:ea typeface="宋体" panose="02010600030101010101" pitchFamily="2" charset="-122"/>
              </a:rPr>
              <a:t>Mauborgne/Vernam [1917]</a:t>
            </a:r>
          </a:p>
          <a:p>
            <a:pPr>
              <a:lnSpc>
                <a:spcPct val="90000"/>
              </a:lnSpc>
            </a:pPr>
            <a:r>
              <a:rPr lang="en-US" altLang="zh-CN">
                <a:ea typeface="宋体" panose="02010600030101010101" pitchFamily="2" charset="-122"/>
              </a:rPr>
              <a:t>XOR (</a:t>
            </a:r>
            <a:r>
              <a:rPr lang="en-US" altLang="zh-CN">
                <a:ea typeface="宋体" panose="02010600030101010101" pitchFamily="2" charset="-122"/>
                <a:sym typeface="Symbol" panose="05050102010706020507" pitchFamily="18" charset="2"/>
              </a:rPr>
              <a:t>):</a:t>
            </a:r>
          </a:p>
          <a:p>
            <a:pPr lvl="1">
              <a:lnSpc>
                <a:spcPct val="90000"/>
              </a:lnSpc>
              <a:buFontTx/>
              <a:buNone/>
            </a:pPr>
            <a:r>
              <a:rPr lang="en-US" altLang="zh-CN">
                <a:ea typeface="宋体" panose="02010600030101010101" pitchFamily="2" charset="-122"/>
                <a:sym typeface="Symbol" panose="05050102010706020507" pitchFamily="18" charset="2"/>
              </a:rPr>
              <a:t>	0  0 = 0    1  0 = 1</a:t>
            </a:r>
          </a:p>
          <a:p>
            <a:pPr lvl="1">
              <a:lnSpc>
                <a:spcPct val="90000"/>
              </a:lnSpc>
              <a:buFontTx/>
              <a:buNone/>
            </a:pPr>
            <a:r>
              <a:rPr lang="en-US" altLang="zh-CN">
                <a:ea typeface="宋体" panose="02010600030101010101" pitchFamily="2" charset="-122"/>
                <a:sym typeface="Symbol" panose="05050102010706020507" pitchFamily="18" charset="2"/>
              </a:rPr>
              <a:t>	0  1 = 1    1  1 = 0</a:t>
            </a:r>
            <a:endParaRPr lang="en-US" altLang="zh-CN">
              <a:ea typeface="宋体" panose="02010600030101010101" pitchFamily="2" charset="-122"/>
            </a:endParaRPr>
          </a:p>
          <a:p>
            <a:pPr lvl="1">
              <a:lnSpc>
                <a:spcPct val="90000"/>
              </a:lnSpc>
              <a:buFontTx/>
              <a:buNone/>
            </a:pPr>
            <a:endParaRPr lang="en-US" altLang="zh-CN">
              <a:ea typeface="宋体" panose="02010600030101010101" pitchFamily="2" charset="-122"/>
              <a:sym typeface="Symbol" panose="05050102010706020507" pitchFamily="18" charset="2"/>
            </a:endParaRPr>
          </a:p>
          <a:p>
            <a:pPr lvl="1">
              <a:lnSpc>
                <a:spcPct val="90000"/>
              </a:lnSpc>
              <a:buFontTx/>
              <a:buNone/>
            </a:pPr>
            <a:r>
              <a:rPr lang="en-US" altLang="zh-CN">
                <a:ea typeface="宋体" panose="02010600030101010101" pitchFamily="2" charset="-122"/>
                <a:sym typeface="Symbol" panose="05050102010706020507" pitchFamily="18" charset="2"/>
              </a:rPr>
              <a:t>a  a = 0</a:t>
            </a:r>
          </a:p>
          <a:p>
            <a:pPr lvl="1">
              <a:lnSpc>
                <a:spcPct val="90000"/>
              </a:lnSpc>
              <a:buFontTx/>
              <a:buNone/>
            </a:pPr>
            <a:r>
              <a:rPr lang="en-US" altLang="zh-CN">
                <a:ea typeface="宋体" panose="02010600030101010101" pitchFamily="2" charset="-122"/>
                <a:sym typeface="Symbol" panose="05050102010706020507" pitchFamily="18" charset="2"/>
              </a:rPr>
              <a:t>a  0 = a</a:t>
            </a:r>
          </a:p>
          <a:p>
            <a:pPr lvl="1">
              <a:lnSpc>
                <a:spcPct val="90000"/>
              </a:lnSpc>
              <a:buFont typeface="Symbol" panose="05050102010706020507" pitchFamily="18" charset="2"/>
              <a:buNone/>
            </a:pPr>
            <a:r>
              <a:rPr lang="en-US" altLang="zh-CN">
                <a:ea typeface="宋体" panose="02010600030101010101" pitchFamily="2" charset="-122"/>
                <a:sym typeface="Symbol" panose="05050102010706020507" pitchFamily="18" charset="2"/>
              </a:rPr>
              <a:t>a  b  b = a</a:t>
            </a:r>
          </a:p>
          <a:p>
            <a:pPr>
              <a:lnSpc>
                <a:spcPct val="90000"/>
              </a:lnSpc>
            </a:pPr>
            <a:r>
              <a:rPr lang="en-US" altLang="zh-CN">
                <a:ea typeface="宋体" panose="02010600030101010101" pitchFamily="2" charset="-122"/>
              </a:rPr>
              <a:t>E(P, K) = P </a:t>
            </a:r>
            <a:r>
              <a:rPr lang="en-US" altLang="zh-CN">
                <a:ea typeface="宋体" panose="02010600030101010101" pitchFamily="2" charset="-122"/>
                <a:sym typeface="Symbol" panose="05050102010706020507" pitchFamily="18" charset="2"/>
              </a:rPr>
              <a:t> K</a:t>
            </a:r>
          </a:p>
          <a:p>
            <a:pPr>
              <a:lnSpc>
                <a:spcPct val="90000"/>
              </a:lnSpc>
              <a:buFontTx/>
              <a:buNone/>
            </a:pPr>
            <a:r>
              <a:rPr lang="en-US" altLang="zh-CN">
                <a:ea typeface="宋体" panose="02010600030101010101" pitchFamily="2" charset="-122"/>
              </a:rPr>
              <a:t>	D(C, K) = C </a:t>
            </a:r>
            <a:r>
              <a:rPr lang="en-US" altLang="zh-CN">
                <a:ea typeface="宋体" panose="02010600030101010101" pitchFamily="2" charset="-122"/>
                <a:sym typeface="Symbol" panose="05050102010706020507" pitchFamily="18" charset="2"/>
              </a:rPr>
              <a:t> K = (</a:t>
            </a:r>
            <a:r>
              <a:rPr lang="en-US" altLang="zh-CN">
                <a:ea typeface="宋体" panose="02010600030101010101" pitchFamily="2" charset="-122"/>
              </a:rPr>
              <a:t>P </a:t>
            </a:r>
            <a:r>
              <a:rPr lang="en-US" altLang="zh-CN">
                <a:ea typeface="宋体" panose="02010600030101010101" pitchFamily="2" charset="-122"/>
                <a:sym typeface="Symbol" panose="05050102010706020507" pitchFamily="18" charset="2"/>
              </a:rPr>
              <a:t> K)  K = P</a:t>
            </a:r>
            <a:endParaRPr lang="en-US" altLang="zh-CN">
              <a:ea typeface="宋体" panose="02010600030101010101" pitchFamily="2" charset="-122"/>
            </a:endParaRPr>
          </a:p>
        </p:txBody>
      </p:sp>
      <p:sp>
        <p:nvSpPr>
          <p:cNvPr id="3" name="灯片编号占位符 2"/>
          <p:cNvSpPr>
            <a:spLocks noGrp="1"/>
          </p:cNvSpPr>
          <p:nvPr>
            <p:ph type="sldNum" sz="quarter" idx="12"/>
          </p:nvPr>
        </p:nvSpPr>
        <p:spPr/>
        <p:txBody>
          <a:bodyPr/>
          <a:lstStyle/>
          <a:p>
            <a:fld id="{1FF18F41-E0A9-4F72-861C-BE4AABE77BA0}" type="slidenum">
              <a:rPr lang="zh-CN" altLang="en-US" smtClean="0"/>
              <a:t>41</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50949650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zh-CN">
                <a:ea typeface="宋体" panose="02010600030101010101" pitchFamily="2" charset="-122"/>
              </a:rPr>
              <a:t>Why perfectly secure?</a:t>
            </a:r>
          </a:p>
        </p:txBody>
      </p:sp>
      <p:sp>
        <p:nvSpPr>
          <p:cNvPr id="522243" name="Rectangle 3"/>
          <p:cNvSpPr>
            <a:spLocks noGrp="1" noChangeArrowheads="1"/>
          </p:cNvSpPr>
          <p:nvPr>
            <p:ph type="body" idx="1"/>
          </p:nvPr>
        </p:nvSpPr>
        <p:spPr>
          <a:xfrm>
            <a:off x="2003426" y="1600200"/>
            <a:ext cx="7978775" cy="4114800"/>
          </a:xfrm>
        </p:spPr>
        <p:txBody>
          <a:bodyPr/>
          <a:lstStyle/>
          <a:p>
            <a:pPr>
              <a:buFontTx/>
              <a:buNone/>
            </a:pPr>
            <a:r>
              <a:rPr lang="en-US" altLang="zh-CN">
                <a:ea typeface="宋体" panose="02010600030101010101" pitchFamily="2" charset="-122"/>
              </a:rPr>
              <a:t>	For any given ciphertext, all plaintexts are equally possible.</a:t>
            </a:r>
          </a:p>
          <a:p>
            <a:pPr>
              <a:buFontTx/>
              <a:buNone/>
            </a:pPr>
            <a:r>
              <a:rPr lang="en-US" altLang="zh-CN">
                <a:ea typeface="宋体" panose="02010600030101010101" pitchFamily="2" charset="-122"/>
              </a:rPr>
              <a:t>	Ciphertext:  	</a:t>
            </a:r>
            <a:r>
              <a:rPr lang="en-US" altLang="zh-CN" b="1">
                <a:solidFill>
                  <a:srgbClr val="0033CC"/>
                </a:solidFill>
                <a:latin typeface="Courier New" panose="02070309020205020404" pitchFamily="49" charset="0"/>
                <a:ea typeface="宋体" panose="02010600030101010101" pitchFamily="2" charset="-122"/>
              </a:rPr>
              <a:t>01001</a:t>
            </a:r>
          </a:p>
          <a:p>
            <a:pPr>
              <a:buFontTx/>
              <a:buNone/>
            </a:pPr>
            <a:r>
              <a:rPr lang="en-US" altLang="zh-CN">
                <a:ea typeface="宋体" panose="02010600030101010101" pitchFamily="2" charset="-122"/>
              </a:rPr>
              <a:t>	Key1:         	</a:t>
            </a:r>
            <a:r>
              <a:rPr lang="en-US" altLang="zh-CN" b="1">
                <a:solidFill>
                  <a:srgbClr val="FF0000"/>
                </a:solidFill>
                <a:latin typeface="Courier New" panose="02070309020205020404" pitchFamily="49" charset="0"/>
                <a:ea typeface="宋体" panose="02010600030101010101" pitchFamily="2" charset="-122"/>
              </a:rPr>
              <a:t>01001</a:t>
            </a:r>
          </a:p>
          <a:p>
            <a:pPr>
              <a:buFontTx/>
              <a:buNone/>
            </a:pPr>
            <a:r>
              <a:rPr lang="en-US" altLang="zh-CN">
                <a:ea typeface="宋体" panose="02010600030101010101" pitchFamily="2" charset="-122"/>
              </a:rPr>
              <a:t>	Plaintext1: 		</a:t>
            </a:r>
            <a:r>
              <a:rPr lang="en-US" altLang="zh-CN" b="1">
                <a:latin typeface="Courier New" panose="02070309020205020404" pitchFamily="49" charset="0"/>
                <a:ea typeface="宋体" panose="02010600030101010101" pitchFamily="2" charset="-122"/>
              </a:rPr>
              <a:t>00000</a:t>
            </a:r>
          </a:p>
          <a:p>
            <a:pPr>
              <a:buFontTx/>
              <a:buNone/>
            </a:pPr>
            <a:r>
              <a:rPr lang="en-US" altLang="zh-CN">
                <a:ea typeface="宋体" panose="02010600030101010101" pitchFamily="2" charset="-122"/>
              </a:rPr>
              <a:t>	Key2:         	</a:t>
            </a:r>
            <a:r>
              <a:rPr lang="en-US" altLang="zh-CN" b="1">
                <a:solidFill>
                  <a:srgbClr val="FF0000"/>
                </a:solidFill>
                <a:latin typeface="Courier New" panose="02070309020205020404" pitchFamily="49" charset="0"/>
                <a:ea typeface="宋体" panose="02010600030101010101" pitchFamily="2" charset="-122"/>
              </a:rPr>
              <a:t>10110</a:t>
            </a:r>
          </a:p>
          <a:p>
            <a:pPr>
              <a:buFontTx/>
              <a:buNone/>
            </a:pPr>
            <a:r>
              <a:rPr lang="en-US" altLang="zh-CN">
                <a:ea typeface="宋体" panose="02010600030101010101" pitchFamily="2" charset="-122"/>
              </a:rPr>
              <a:t>	Plaintext2:		</a:t>
            </a:r>
            <a:r>
              <a:rPr lang="en-US" altLang="zh-CN" b="1">
                <a:latin typeface="Courier New" panose="02070309020205020404" pitchFamily="49" charset="0"/>
                <a:ea typeface="宋体" panose="02010600030101010101" pitchFamily="2" charset="-122"/>
              </a:rPr>
              <a:t>11111</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42</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0205812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zh-CN" sz="4800">
                <a:ea typeface="宋体" panose="02010600030101010101" pitchFamily="2" charset="-122"/>
              </a:rPr>
              <a:t>Perfect Security Solved?</a:t>
            </a:r>
          </a:p>
        </p:txBody>
      </p:sp>
      <p:sp>
        <p:nvSpPr>
          <p:cNvPr id="523267" name="Rectangle 3"/>
          <p:cNvSpPr>
            <a:spLocks noGrp="1" noChangeArrowheads="1"/>
          </p:cNvSpPr>
          <p:nvPr>
            <p:ph type="body" idx="1"/>
          </p:nvPr>
        </p:nvSpPr>
        <p:spPr>
          <a:xfrm>
            <a:off x="2209800" y="1752600"/>
            <a:ext cx="7772400" cy="4419600"/>
          </a:xfrm>
        </p:spPr>
        <p:txBody>
          <a:bodyPr/>
          <a:lstStyle/>
          <a:p>
            <a:r>
              <a:rPr lang="en-US" altLang="zh-CN">
                <a:ea typeface="宋体" panose="02010600030101010101" pitchFamily="2" charset="-122"/>
              </a:rPr>
              <a:t>Cannot reuse K </a:t>
            </a:r>
          </a:p>
          <a:p>
            <a:pPr lvl="1"/>
            <a:r>
              <a:rPr lang="en-US" altLang="zh-CN">
                <a:ea typeface="宋体" panose="02010600030101010101" pitchFamily="2" charset="-122"/>
              </a:rPr>
              <a:t>What if receiver has</a:t>
            </a:r>
          </a:p>
          <a:p>
            <a:pPr>
              <a:buFontTx/>
              <a:buNone/>
            </a:pPr>
            <a:r>
              <a:rPr lang="en-US" altLang="zh-CN">
                <a:ea typeface="宋体" panose="02010600030101010101" pitchFamily="2" charset="-122"/>
              </a:rPr>
              <a:t>		C</a:t>
            </a:r>
            <a:r>
              <a:rPr lang="en-US" altLang="zh-CN" baseline="-25000">
                <a:ea typeface="宋体" panose="02010600030101010101" pitchFamily="2" charset="-122"/>
              </a:rPr>
              <a:t>1</a:t>
            </a:r>
            <a:r>
              <a:rPr lang="en-US" altLang="zh-CN">
                <a:ea typeface="宋体" panose="02010600030101010101" pitchFamily="2" charset="-122"/>
              </a:rPr>
              <a:t> = P</a:t>
            </a:r>
            <a:r>
              <a:rPr lang="en-US" altLang="zh-CN" baseline="-25000">
                <a:ea typeface="宋体" panose="02010600030101010101" pitchFamily="2" charset="-122"/>
              </a:rPr>
              <a:t>1</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 K and </a:t>
            </a:r>
            <a:r>
              <a:rPr lang="en-US" altLang="zh-CN">
                <a:ea typeface="宋体" panose="02010600030101010101" pitchFamily="2" charset="-122"/>
              </a:rPr>
              <a:t>C</a:t>
            </a:r>
            <a:r>
              <a:rPr lang="en-US" altLang="zh-CN" baseline="-25000">
                <a:ea typeface="宋体" panose="02010600030101010101" pitchFamily="2" charset="-122"/>
              </a:rPr>
              <a:t>2</a:t>
            </a:r>
            <a:r>
              <a:rPr lang="en-US" altLang="zh-CN">
                <a:ea typeface="宋体" panose="02010600030101010101" pitchFamily="2" charset="-122"/>
              </a:rPr>
              <a:t> = P</a:t>
            </a:r>
            <a:r>
              <a:rPr lang="en-US" altLang="zh-CN" baseline="-25000">
                <a:ea typeface="宋体" panose="02010600030101010101" pitchFamily="2" charset="-122"/>
              </a:rPr>
              <a:t>2</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 K</a:t>
            </a:r>
          </a:p>
          <a:p>
            <a:pPr lvl="1">
              <a:buFontTx/>
              <a:buNone/>
            </a:pPr>
            <a:r>
              <a:rPr lang="en-US" altLang="zh-CN">
                <a:ea typeface="宋体" panose="02010600030101010101" pitchFamily="2" charset="-122"/>
              </a:rPr>
              <a:t>	  C</a:t>
            </a:r>
            <a:r>
              <a:rPr lang="en-US" altLang="zh-CN" baseline="-25000">
                <a:ea typeface="宋体" panose="02010600030101010101" pitchFamily="2" charset="-122"/>
              </a:rPr>
              <a:t>1</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C</a:t>
            </a:r>
            <a:r>
              <a:rPr lang="en-US" altLang="zh-CN" baseline="-25000">
                <a:ea typeface="宋体" panose="02010600030101010101" pitchFamily="2" charset="-122"/>
              </a:rPr>
              <a:t>2 </a:t>
            </a:r>
            <a:r>
              <a:rPr lang="en-US" altLang="zh-CN">
                <a:ea typeface="宋体" panose="02010600030101010101" pitchFamily="2" charset="-122"/>
              </a:rPr>
              <a:t>= P</a:t>
            </a:r>
            <a:r>
              <a:rPr lang="en-US" altLang="zh-CN" baseline="-25000">
                <a:ea typeface="宋体" panose="02010600030101010101" pitchFamily="2" charset="-122"/>
              </a:rPr>
              <a:t>1</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 K  </a:t>
            </a:r>
            <a:r>
              <a:rPr lang="en-US" altLang="zh-CN">
                <a:ea typeface="宋体" panose="02010600030101010101" pitchFamily="2" charset="-122"/>
              </a:rPr>
              <a:t>P</a:t>
            </a:r>
            <a:r>
              <a:rPr lang="en-US" altLang="zh-CN" baseline="-25000">
                <a:ea typeface="宋体" panose="02010600030101010101" pitchFamily="2" charset="-122"/>
              </a:rPr>
              <a:t>2</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 K </a:t>
            </a:r>
          </a:p>
          <a:p>
            <a:pPr lvl="1">
              <a:buFontTx/>
              <a:buNone/>
            </a:pPr>
            <a:r>
              <a:rPr lang="en-US" altLang="zh-CN">
                <a:ea typeface="宋体" panose="02010600030101010101" pitchFamily="2" charset="-122"/>
              </a:rPr>
              <a:t>			   = P</a:t>
            </a:r>
            <a:r>
              <a:rPr lang="en-US" altLang="zh-CN" baseline="-25000">
                <a:ea typeface="宋体" panose="02010600030101010101" pitchFamily="2" charset="-122"/>
              </a:rPr>
              <a:t>1 </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P</a:t>
            </a:r>
            <a:r>
              <a:rPr lang="en-US" altLang="zh-CN" baseline="-25000">
                <a:ea typeface="宋体" panose="02010600030101010101" pitchFamily="2" charset="-122"/>
              </a:rPr>
              <a:t>2</a:t>
            </a:r>
            <a:endParaRPr lang="en-US" altLang="zh-CN">
              <a:ea typeface="宋体" panose="02010600030101010101" pitchFamily="2" charset="-122"/>
            </a:endParaRPr>
          </a:p>
          <a:p>
            <a:r>
              <a:rPr lang="en-US" altLang="zh-CN">
                <a:ea typeface="宋体" panose="02010600030101010101" pitchFamily="2" charset="-122"/>
              </a:rPr>
              <a:t>Need to generate truly random bit sequence as long as all messages</a:t>
            </a:r>
          </a:p>
          <a:p>
            <a:r>
              <a:rPr lang="en-US" altLang="zh-CN">
                <a:ea typeface="宋体" panose="02010600030101010101" pitchFamily="2" charset="-122"/>
              </a:rPr>
              <a:t>Need to securely distribute key</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43</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6888867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3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32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32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326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326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2326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23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bldLvl="3"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1676400" y="274638"/>
            <a:ext cx="8839200" cy="1143000"/>
          </a:xfrm>
        </p:spPr>
        <p:txBody>
          <a:bodyPr/>
          <a:lstStyle/>
          <a:p>
            <a:r>
              <a:rPr lang="en-US" altLang="zh-CN">
                <a:ea typeface="宋体" panose="02010600030101010101" pitchFamily="2" charset="-122"/>
              </a:rPr>
              <a:t>One-Time Pad</a:t>
            </a:r>
          </a:p>
        </p:txBody>
      </p:sp>
      <p:sp>
        <p:nvSpPr>
          <p:cNvPr id="521219" name="Rectangle 3"/>
          <p:cNvSpPr>
            <a:spLocks noGrp="1" noChangeArrowheads="1"/>
          </p:cNvSpPr>
          <p:nvPr>
            <p:ph type="body" idx="1"/>
          </p:nvPr>
        </p:nvSpPr>
        <p:spPr>
          <a:xfrm>
            <a:off x="1981201" y="1600200"/>
            <a:ext cx="4746625" cy="958850"/>
          </a:xfrm>
        </p:spPr>
        <p:txBody>
          <a:bodyPr/>
          <a:lstStyle/>
          <a:p>
            <a:pPr>
              <a:buFontTx/>
              <a:buNone/>
            </a:pPr>
            <a:r>
              <a:rPr lang="en-US" altLang="zh-CN">
                <a:ea typeface="宋体" panose="02010600030101010101" pitchFamily="2" charset="-122"/>
              </a:rPr>
              <a:t>Vernam [1917]</a:t>
            </a:r>
          </a:p>
          <a:p>
            <a:pPr lvl="1">
              <a:buFontTx/>
              <a:buNone/>
            </a:pPr>
            <a:r>
              <a:rPr lang="en-US" altLang="zh-CN">
                <a:ea typeface="宋体" panose="02010600030101010101" pitchFamily="2" charset="-122"/>
              </a:rPr>
              <a:t>(AT&amp;T Bell Labs)</a:t>
            </a:r>
          </a:p>
        </p:txBody>
      </p:sp>
      <p:pic>
        <p:nvPicPr>
          <p:cNvPr id="521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214" y="1273175"/>
            <a:ext cx="3527425"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1221" name="Rectangle 5"/>
          <p:cNvSpPr>
            <a:spLocks noChangeArrowheads="1"/>
          </p:cNvSpPr>
          <p:nvPr/>
        </p:nvSpPr>
        <p:spPr bwMode="auto">
          <a:xfrm>
            <a:off x="9220201" y="4463534"/>
            <a:ext cx="184731" cy="369332"/>
          </a:xfrm>
          <a:prstGeom prst="rect">
            <a:avLst/>
          </a:prstGeom>
          <a:noFill/>
          <a:ln w="317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21222" name="Text Box 6"/>
          <p:cNvSpPr txBox="1">
            <a:spLocks noChangeArrowheads="1"/>
          </p:cNvSpPr>
          <p:nvPr/>
        </p:nvSpPr>
        <p:spPr bwMode="auto">
          <a:xfrm>
            <a:off x="3173413" y="5048250"/>
            <a:ext cx="16971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Plaintext Letters</a:t>
            </a:r>
          </a:p>
        </p:txBody>
      </p:sp>
      <p:cxnSp>
        <p:nvCxnSpPr>
          <p:cNvPr id="521223" name="AutoShape 7"/>
          <p:cNvCxnSpPr>
            <a:cxnSpLocks noChangeShapeType="1"/>
            <a:stCxn id="521222" idx="3"/>
            <a:endCxn id="521221" idx="1"/>
          </p:cNvCxnSpPr>
          <p:nvPr/>
        </p:nvCxnSpPr>
        <p:spPr bwMode="auto">
          <a:xfrm flipV="1">
            <a:off x="4870610" y="4648200"/>
            <a:ext cx="4349591" cy="584716"/>
          </a:xfrm>
          <a:prstGeom prst="straightConnector1">
            <a:avLst/>
          </a:prstGeom>
          <a:noFill/>
          <a:ln w="317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1225" name="Rectangle 9"/>
          <p:cNvSpPr>
            <a:spLocks noChangeArrowheads="1"/>
          </p:cNvSpPr>
          <p:nvPr/>
        </p:nvSpPr>
        <p:spPr bwMode="auto">
          <a:xfrm>
            <a:off x="9144001" y="3091934"/>
            <a:ext cx="184731" cy="369332"/>
          </a:xfrm>
          <a:prstGeom prst="rect">
            <a:avLst/>
          </a:prstGeom>
          <a:noFill/>
          <a:ln w="31750">
            <a:solidFill>
              <a:srgbClr val="DD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21226" name="Text Box 10"/>
          <p:cNvSpPr txBox="1">
            <a:spLocks noChangeArrowheads="1"/>
          </p:cNvSpPr>
          <p:nvPr/>
        </p:nvSpPr>
        <p:spPr bwMode="auto">
          <a:xfrm>
            <a:off x="4191001" y="2641600"/>
            <a:ext cx="12132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Key Letters</a:t>
            </a:r>
          </a:p>
        </p:txBody>
      </p:sp>
      <p:cxnSp>
        <p:nvCxnSpPr>
          <p:cNvPr id="521227" name="AutoShape 11"/>
          <p:cNvCxnSpPr>
            <a:cxnSpLocks noChangeShapeType="1"/>
            <a:stCxn id="521226" idx="3"/>
            <a:endCxn id="521225" idx="1"/>
          </p:cNvCxnSpPr>
          <p:nvPr/>
        </p:nvCxnSpPr>
        <p:spPr bwMode="auto">
          <a:xfrm>
            <a:off x="5404218" y="2826266"/>
            <a:ext cx="3739783" cy="450334"/>
          </a:xfrm>
          <a:prstGeom prst="straightConnector1">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1228" name="Oval 12"/>
          <p:cNvSpPr>
            <a:spLocks noChangeArrowheads="1"/>
          </p:cNvSpPr>
          <p:nvPr/>
        </p:nvSpPr>
        <p:spPr bwMode="auto">
          <a:xfrm>
            <a:off x="7250114" y="3540800"/>
            <a:ext cx="1893887" cy="519351"/>
          </a:xfrm>
          <a:prstGeom prst="ellipse">
            <a:avLst/>
          </a:prstGeom>
          <a:noFill/>
          <a:ln w="3175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1229" name="Text Box 13"/>
          <p:cNvSpPr txBox="1">
            <a:spLocks noChangeArrowheads="1"/>
          </p:cNvSpPr>
          <p:nvPr/>
        </p:nvSpPr>
        <p:spPr bwMode="auto">
          <a:xfrm>
            <a:off x="1730376" y="3340100"/>
            <a:ext cx="45069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a:ea typeface="宋体" panose="02010600030101010101" pitchFamily="2" charset="-122"/>
              </a:rPr>
              <a:t>Relays combine key and plaintext letters</a:t>
            </a:r>
          </a:p>
        </p:txBody>
      </p:sp>
      <p:cxnSp>
        <p:nvCxnSpPr>
          <p:cNvPr id="521230" name="AutoShape 14"/>
          <p:cNvCxnSpPr>
            <a:cxnSpLocks noChangeShapeType="1"/>
            <a:stCxn id="521229" idx="3"/>
            <a:endCxn id="521228" idx="2"/>
          </p:cNvCxnSpPr>
          <p:nvPr/>
        </p:nvCxnSpPr>
        <p:spPr bwMode="auto">
          <a:xfrm>
            <a:off x="6237289" y="3524767"/>
            <a:ext cx="1012825" cy="275709"/>
          </a:xfrm>
          <a:prstGeom prst="straightConnector1">
            <a:avLst/>
          </a:prstGeom>
          <a:noFill/>
          <a:ln w="317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灯片编号占位符 1"/>
          <p:cNvSpPr>
            <a:spLocks noGrp="1"/>
          </p:cNvSpPr>
          <p:nvPr>
            <p:ph type="sldNum" sz="quarter" idx="12"/>
          </p:nvPr>
        </p:nvSpPr>
        <p:spPr/>
        <p:txBody>
          <a:bodyPr/>
          <a:lstStyle/>
          <a:p>
            <a:fld id="{1FF18F41-E0A9-4F72-861C-BE4AABE77BA0}" type="slidenum">
              <a:rPr lang="zh-CN" altLang="en-US" smtClean="0"/>
              <a:t>44</a:t>
            </a:fld>
            <a:endParaRPr lang="zh-CN" altLang="en-US"/>
          </a:p>
        </p:txBody>
      </p:sp>
      <p:sp>
        <p:nvSpPr>
          <p:cNvPr id="1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1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58899386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p:txBody>
          <a:bodyPr>
            <a:normAutofit fontScale="90000"/>
          </a:bodyPr>
          <a:lstStyle/>
          <a:p>
            <a:r>
              <a:rPr lang="en-US" altLang="zh-CN">
                <a:ea typeface="宋体" panose="02010600030101010101" pitchFamily="2" charset="-122"/>
              </a:rPr>
              <a:t>The Baudot Code</a:t>
            </a:r>
            <a:br>
              <a:rPr lang="en-US" altLang="zh-CN">
                <a:ea typeface="宋体" panose="02010600030101010101" pitchFamily="2" charset="-122"/>
              </a:rPr>
            </a:br>
            <a:r>
              <a:rPr lang="en-US" altLang="zh-CN" sz="4000">
                <a:ea typeface="宋体" panose="02010600030101010101" pitchFamily="2" charset="-122"/>
              </a:rPr>
              <a:t>(like Morse Code, not a cipher)</a:t>
            </a:r>
          </a:p>
        </p:txBody>
      </p:sp>
      <p:graphicFrame>
        <p:nvGraphicFramePr>
          <p:cNvPr id="579152" name="Group 592"/>
          <p:cNvGraphicFramePr>
            <a:graphicFrameLocks noGrp="1"/>
          </p:cNvGraphicFramePr>
          <p:nvPr>
            <p:ph idx="1"/>
          </p:nvPr>
        </p:nvGraphicFramePr>
        <p:xfrm>
          <a:off x="1970088" y="1490663"/>
          <a:ext cx="8305800" cy="3852865"/>
        </p:xfrm>
        <a:graphic>
          <a:graphicData uri="http://schemas.openxmlformats.org/drawingml/2006/table">
            <a:tbl>
              <a:tblPr/>
              <a:tblGrid>
                <a:gridCol w="417512"/>
                <a:gridCol w="1354138"/>
                <a:gridCol w="474662"/>
                <a:gridCol w="1422400"/>
                <a:gridCol w="708025"/>
                <a:gridCol w="1035050"/>
                <a:gridCol w="1809750"/>
                <a:gridCol w="182563"/>
                <a:gridCol w="901700"/>
              </a:tblGrid>
              <a:tr h="541338">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cap="flat">
                      <a:noFill/>
                    </a:lnL>
                    <a:lnR>
                      <a:noFill/>
                    </a:lnR>
                    <a:lnT cap="fla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00011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cap="fla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H</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cap="fla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10100</a:t>
                      </a:r>
                    </a:p>
                  </a:txBody>
                  <a:tcPr anchor="ctr" horzOverflow="overflow">
                    <a:lnL>
                      <a:noFill/>
                    </a:lnL>
                    <a:lnR>
                      <a:noFill/>
                    </a:lnR>
                    <a:lnT cap="fla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Tahoma" panose="020B0604030504040204" pitchFamily="34" charset="0"/>
                      </a:endParaRPr>
                    </a:p>
                  </a:txBody>
                  <a:tcPr anchor="ctr" horzOverflow="overflow">
                    <a:lnL>
                      <a:noFill/>
                    </a:lnL>
                    <a:lnR>
                      <a:noFill/>
                    </a:lnR>
                    <a:lnT cap="fla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smtClean="0">
                        <a:ln>
                          <a:noFill/>
                        </a:ln>
                        <a:solidFill>
                          <a:schemeClr val="tx1"/>
                        </a:solidFill>
                        <a:effectLst/>
                        <a:latin typeface="Tahoma" panose="020B0604030504040204" pitchFamily="34" charset="0"/>
                      </a:endParaRPr>
                    </a:p>
                  </a:txBody>
                  <a:tcPr anchor="ctr" horzOverflow="overflow">
                    <a:lnL>
                      <a:noFill/>
                    </a:lnL>
                    <a:lnR>
                      <a:noFill/>
                    </a:lnR>
                    <a:lnT cap="fla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ahoma" panose="020B0604030504040204" pitchFamily="34" charset="0"/>
                          <a:ea typeface="宋体" panose="02010600030101010101" pitchFamily="2" charset="-122"/>
                        </a:rPr>
                        <a:t>space</a:t>
                      </a:r>
                      <a:endPar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cap="flat">
                      <a:noFill/>
                    </a:lnT>
                    <a:lnB>
                      <a:noFill/>
                    </a:lnB>
                    <a:lnTlToBr>
                      <a:noFill/>
                    </a:lnTlToBr>
                    <a:lnBlToTr>
                      <a:noFill/>
                    </a:lnBlToTr>
                    <a:noFill/>
                  </a:tcPr>
                </a:tc>
                <a:tc gridSpan="2">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00100 </a:t>
                      </a:r>
                    </a:p>
                  </a:txBody>
                  <a:tcPr anchor="ctr" horzOverflow="overflow">
                    <a:lnL>
                      <a:noFill/>
                    </a:lnL>
                    <a:lnR cap="flat">
                      <a:noFill/>
                    </a:lnR>
                    <a:lnT cap="flat">
                      <a:noFill/>
                    </a:lnT>
                    <a:lnB>
                      <a:noFill/>
                    </a:lnB>
                    <a:lnTlToBr>
                      <a:noFill/>
                    </a:lnTlToBr>
                    <a:lnBlToTr>
                      <a:noFill/>
                    </a:lnBlToTr>
                    <a:noFill/>
                  </a:tcPr>
                </a:tc>
                <a:tc hMerge="1">
                  <a:txBody>
                    <a:bodyPr/>
                    <a:lstStyle/>
                    <a:p>
                      <a:endParaRPr lang="zh-CN" altLang="en-US"/>
                    </a:p>
                  </a:txBody>
                  <a:tcPr/>
                </a:tc>
              </a:tr>
              <a:tr h="665163">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B</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11001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I</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00110</a:t>
                      </a: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ahoma" panose="020B0604030504040204" pitchFamily="34" charset="0"/>
                          <a:ea typeface="宋体" panose="02010600030101010101" pitchFamily="2" charset="-122"/>
                        </a:rPr>
                        <a:t>return</a:t>
                      </a:r>
                      <a:endPar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gridSpan="2">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01000</a:t>
                      </a:r>
                    </a:p>
                  </a:txBody>
                  <a:tcPr anchor="ctr" horzOverflow="overflow">
                    <a:lnL>
                      <a:noFill/>
                    </a:lnL>
                    <a:lnR cap="flat">
                      <a:noFill/>
                    </a:lnR>
                    <a:lnT>
                      <a:noFill/>
                    </a:lnT>
                    <a:lnB>
                      <a:noFill/>
                    </a:lnB>
                    <a:lnTlToBr>
                      <a:noFill/>
                    </a:lnTlToBr>
                    <a:lnBlToTr>
                      <a:noFill/>
                    </a:lnBlToTr>
                    <a:noFill/>
                  </a:tcPr>
                </a:tc>
                <a:tc hMerge="1">
                  <a:txBody>
                    <a:bodyPr/>
                    <a:lstStyle/>
                    <a:p>
                      <a:endParaRPr lang="zh-CN" altLang="en-US"/>
                    </a:p>
                  </a:txBody>
                  <a:tcPr/>
                </a:tc>
              </a:tr>
              <a:tr h="539750">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C</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01110</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J</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01011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V</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11110</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ahoma" panose="020B0604030504040204" pitchFamily="34" charset="0"/>
                          <a:ea typeface="宋体" panose="02010600030101010101" pitchFamily="2" charset="-122"/>
                        </a:rPr>
                        <a:t>line feed</a:t>
                      </a:r>
                      <a:endPar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gridSpan="2">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00010</a:t>
                      </a:r>
                    </a:p>
                  </a:txBody>
                  <a:tcPr anchor="ctr" horzOverflow="overflow">
                    <a:lnL>
                      <a:noFill/>
                    </a:lnL>
                    <a:lnR cap="flat">
                      <a:noFill/>
                    </a:lnR>
                    <a:lnT>
                      <a:noFill/>
                    </a:lnT>
                    <a:lnB>
                      <a:noFill/>
                    </a:lnB>
                    <a:lnTlToBr>
                      <a:noFill/>
                    </a:lnTlToBr>
                    <a:lnBlToTr>
                      <a:noFill/>
                    </a:lnBlToTr>
                    <a:noFill/>
                  </a:tcPr>
                </a:tc>
                <a:tc hMerge="1">
                  <a:txBody>
                    <a:bodyPr/>
                    <a:lstStyle/>
                    <a:p>
                      <a:endParaRPr lang="zh-CN" altLang="en-US"/>
                    </a:p>
                  </a:txBody>
                  <a:tcPr/>
                </a:tc>
              </a:tr>
              <a:tr h="544513">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D</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01001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K</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01111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W</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10011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ahoma" panose="020B0604030504040204" pitchFamily="34" charset="0"/>
                          <a:ea typeface="宋体" panose="02010600030101010101" pitchFamily="2" charset="-122"/>
                        </a:rPr>
                        <a:t>letter shift</a:t>
                      </a:r>
                      <a:endPar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gridSpan="2">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11111</a:t>
                      </a:r>
                    </a:p>
                  </a:txBody>
                  <a:tcPr anchor="ctr" horzOverflow="overflow">
                    <a:lnL>
                      <a:noFill/>
                    </a:lnL>
                    <a:lnR cap="flat">
                      <a:noFill/>
                    </a:lnR>
                    <a:lnT>
                      <a:noFill/>
                    </a:lnT>
                    <a:lnB>
                      <a:noFill/>
                    </a:lnB>
                    <a:lnTlToBr>
                      <a:noFill/>
                    </a:lnTlToBr>
                    <a:lnBlToTr>
                      <a:noFill/>
                    </a:lnBlToTr>
                    <a:noFill/>
                  </a:tcPr>
                </a:tc>
                <a:tc hMerge="1">
                  <a:txBody>
                    <a:bodyPr/>
                    <a:lstStyle/>
                    <a:p>
                      <a:endParaRPr lang="zh-CN" altLang="en-US"/>
                    </a:p>
                  </a:txBody>
                  <a:tcPr/>
                </a:tc>
              </a:tr>
              <a:tr h="541338">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E</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00001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L</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10010</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X</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11101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ahoma" panose="020B0604030504040204" pitchFamily="34" charset="0"/>
                          <a:ea typeface="宋体" panose="02010600030101010101" pitchFamily="2" charset="-122"/>
                        </a:rPr>
                        <a:t>figure shift</a:t>
                      </a:r>
                      <a:endPar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gridSpan="2">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11011</a:t>
                      </a:r>
                    </a:p>
                  </a:txBody>
                  <a:tcPr anchor="ctr" horzOverflow="overflow">
                    <a:lnL>
                      <a:noFill/>
                    </a:lnL>
                    <a:lnR cap="flat">
                      <a:noFill/>
                    </a:lnR>
                    <a:lnT>
                      <a:noFill/>
                    </a:lnT>
                    <a:lnB>
                      <a:noFill/>
                    </a:lnB>
                    <a:lnTlToBr>
                      <a:noFill/>
                    </a:lnTlToBr>
                    <a:lnBlToTr>
                      <a:noFill/>
                    </a:lnBlToTr>
                    <a:noFill/>
                  </a:tcPr>
                </a:tc>
                <a:tc hMerge="1">
                  <a:txBody>
                    <a:bodyPr/>
                    <a:lstStyle/>
                    <a:p>
                      <a:endParaRPr lang="zh-CN" altLang="en-US"/>
                    </a:p>
                  </a:txBody>
                  <a:tcPr/>
                </a:tc>
              </a:tr>
              <a:tr h="503238">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F</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cap="flat">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01101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M</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11100</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fontAlgn="base">
                        <a:spcBef>
                          <a:spcPct val="20000"/>
                        </a:spcBef>
                        <a:spcAft>
                          <a:spcPct val="0"/>
                        </a:spcAft>
                        <a:defRPr>
                          <a:solidFill>
                            <a:schemeClr val="tx1"/>
                          </a:solidFill>
                          <a:latin typeface="Verdana" panose="020B0604030504040204" pitchFamily="34" charset="0"/>
                        </a:defRPr>
                      </a:lvl6pPr>
                      <a:lvl7pPr fontAlgn="base">
                        <a:spcBef>
                          <a:spcPct val="20000"/>
                        </a:spcBef>
                        <a:spcAft>
                          <a:spcPct val="0"/>
                        </a:spcAft>
                        <a:defRPr>
                          <a:solidFill>
                            <a:schemeClr val="tx1"/>
                          </a:solidFill>
                          <a:latin typeface="Verdana" panose="020B0604030504040204" pitchFamily="34" charset="0"/>
                        </a:defRPr>
                      </a:lvl7pPr>
                      <a:lvl8pPr fontAlgn="base">
                        <a:spcBef>
                          <a:spcPct val="20000"/>
                        </a:spcBef>
                        <a:spcAft>
                          <a:spcPct val="0"/>
                        </a:spcAft>
                        <a:defRPr>
                          <a:solidFill>
                            <a:schemeClr val="tx1"/>
                          </a:solidFill>
                          <a:latin typeface="Verdana" panose="020B0604030504040204" pitchFamily="34" charset="0"/>
                        </a:defRPr>
                      </a:lvl8pPr>
                      <a:lvl9pPr fontAlgn="base">
                        <a:spcBef>
                          <a:spcPct val="20000"/>
                        </a:spcBef>
                        <a:spcAft>
                          <a:spcPct val="0"/>
                        </a:spcAft>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Y</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fontAlgn="base">
                        <a:spcBef>
                          <a:spcPct val="20000"/>
                        </a:spcBef>
                        <a:spcAft>
                          <a:spcPct val="0"/>
                        </a:spcAft>
                        <a:defRPr>
                          <a:solidFill>
                            <a:schemeClr val="tx1"/>
                          </a:solidFill>
                          <a:latin typeface="Verdana" panose="020B0604030504040204" pitchFamily="34" charset="0"/>
                        </a:defRPr>
                      </a:lvl6pPr>
                      <a:lvl7pPr fontAlgn="base">
                        <a:spcBef>
                          <a:spcPct val="20000"/>
                        </a:spcBef>
                        <a:spcAft>
                          <a:spcPct val="0"/>
                        </a:spcAft>
                        <a:defRPr>
                          <a:solidFill>
                            <a:schemeClr val="tx1"/>
                          </a:solidFill>
                          <a:latin typeface="Verdana" panose="020B0604030504040204" pitchFamily="34" charset="0"/>
                        </a:defRPr>
                      </a:lvl7pPr>
                      <a:lvl8pPr fontAlgn="base">
                        <a:spcBef>
                          <a:spcPct val="20000"/>
                        </a:spcBef>
                        <a:spcAft>
                          <a:spcPct val="0"/>
                        </a:spcAft>
                        <a:defRPr>
                          <a:solidFill>
                            <a:schemeClr val="tx1"/>
                          </a:solidFill>
                          <a:latin typeface="Verdana" panose="020B0604030504040204" pitchFamily="34" charset="0"/>
                        </a:defRPr>
                      </a:lvl8pPr>
                      <a:lvl9pPr fontAlgn="base">
                        <a:spcBef>
                          <a:spcPct val="20000"/>
                        </a:spcBef>
                        <a:spcAft>
                          <a:spcPct val="0"/>
                        </a:spcAft>
                        <a:defRPr>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10101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ahoma" panose="020B0604030504040204" pitchFamily="34" charset="0"/>
                          <a:ea typeface="宋体" panose="02010600030101010101" pitchFamily="2" charset="-122"/>
                        </a:rPr>
                        <a:t>error</a:t>
                      </a:r>
                      <a:endPar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a:noFill/>
                    </a:lnB>
                    <a:lnTlToBr>
                      <a:noFill/>
                    </a:lnTlToBr>
                    <a:lnBlToTr>
                      <a:noFill/>
                    </a:lnBlToTr>
                    <a:noFill/>
                  </a:tcPr>
                </a:tc>
                <a:tc gridSpan="2">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00000</a:t>
                      </a:r>
                    </a:p>
                  </a:txBody>
                  <a:tcPr anchor="ctr" horzOverflow="overflow">
                    <a:lnL>
                      <a:noFill/>
                    </a:lnL>
                    <a:lnR cap="flat">
                      <a:noFill/>
                    </a:lnR>
                    <a:lnT>
                      <a:noFill/>
                    </a:lnT>
                    <a:lnB>
                      <a:noFill/>
                    </a:lnB>
                    <a:lnTlToBr>
                      <a:noFill/>
                    </a:lnTlToBr>
                    <a:lnBlToTr>
                      <a:noFill/>
                    </a:lnBlToTr>
                    <a:noFill/>
                  </a:tcPr>
                </a:tc>
                <a:tc hMerge="1">
                  <a:txBody>
                    <a:bodyPr/>
                    <a:lstStyle/>
                    <a:p>
                      <a:endParaRPr lang="zh-CN" altLang="en-US"/>
                    </a:p>
                  </a:txBody>
                  <a:tcPr/>
                </a:tc>
              </a:tr>
              <a:tr h="517525">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G</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cap="flat">
                      <a:noFill/>
                    </a:lnL>
                    <a:lnR>
                      <a:noFill/>
                    </a:lnR>
                    <a:lnT>
                      <a:noFill/>
                    </a:lnT>
                    <a:lnB cap="flat">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11010</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cap="flat">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cap="flat">
                      <a:noFill/>
                    </a:lnB>
                    <a:lnTlToBr>
                      <a:noFill/>
                    </a:lnTlToBr>
                    <a:lnBlToTr>
                      <a:noFill/>
                    </a:lnBlToTr>
                    <a:noFill/>
                  </a:tcPr>
                </a:tc>
                <a:tc>
                  <a:txBody>
                    <a:bodyPr/>
                    <a:lstStyle>
                      <a:lvl1pPr marL="342900" indent="-342900">
                        <a:spcBef>
                          <a:spcPct val="20000"/>
                        </a:spcBef>
                        <a:defRPr sz="2800">
                          <a:solidFill>
                            <a:schemeClr val="tx1"/>
                          </a:solidFill>
                          <a:latin typeface="Verdana" panose="020B0604030504040204" pitchFamily="34" charset="0"/>
                        </a:defRPr>
                      </a:lvl1pPr>
                      <a:lvl2pPr marL="742950" indent="-285750">
                        <a:spcBef>
                          <a:spcPct val="20000"/>
                        </a:spcBef>
                        <a:defRPr sz="2400">
                          <a:solidFill>
                            <a:schemeClr val="tx1"/>
                          </a:solidFill>
                          <a:latin typeface="Verdana" panose="020B0604030504040204" pitchFamily="34" charset="0"/>
                        </a:defRPr>
                      </a:lvl2pPr>
                      <a:lvl3pPr marL="1143000" indent="-228600">
                        <a:spcBef>
                          <a:spcPct val="20000"/>
                        </a:spcBef>
                        <a:defRPr sz="2000">
                          <a:solidFill>
                            <a:schemeClr val="tx1"/>
                          </a:solidFill>
                          <a:latin typeface="Verdana" panose="020B0604030504040204" pitchFamily="34" charset="0"/>
                        </a:defRPr>
                      </a:lvl3pPr>
                      <a:lvl4pPr marL="1600200" indent="-228600">
                        <a:spcBef>
                          <a:spcPct val="20000"/>
                        </a:spcBef>
                        <a:defRPr>
                          <a:solidFill>
                            <a:schemeClr val="tx1"/>
                          </a:solidFill>
                          <a:latin typeface="Verdana" panose="020B0604030504040204" pitchFamily="34" charset="0"/>
                        </a:defRPr>
                      </a:lvl4pPr>
                      <a:lvl5pPr marL="2057400" indent="-228600">
                        <a:spcBef>
                          <a:spcPct val="20000"/>
                        </a:spcBef>
                        <a:defRPr>
                          <a:solidFill>
                            <a:schemeClr val="tx1"/>
                          </a:solidFill>
                          <a:latin typeface="Verdana" panose="020B0604030504040204" pitchFamily="34" charset="0"/>
                        </a:defRPr>
                      </a:lvl5pPr>
                      <a:lvl6pPr marL="2514600" indent="-228600" fontAlgn="base">
                        <a:spcBef>
                          <a:spcPct val="20000"/>
                        </a:spcBef>
                        <a:spcAft>
                          <a:spcPct val="0"/>
                        </a:spcAft>
                        <a:defRPr>
                          <a:solidFill>
                            <a:schemeClr val="tx1"/>
                          </a:solidFill>
                          <a:latin typeface="Verdana" panose="020B0604030504040204" pitchFamily="34" charset="0"/>
                        </a:defRPr>
                      </a:lvl6pPr>
                      <a:lvl7pPr marL="2971800" indent="-228600" fontAlgn="base">
                        <a:spcBef>
                          <a:spcPct val="20000"/>
                        </a:spcBef>
                        <a:spcAft>
                          <a:spcPct val="0"/>
                        </a:spcAft>
                        <a:defRPr>
                          <a:solidFill>
                            <a:schemeClr val="tx1"/>
                          </a:solidFill>
                          <a:latin typeface="Verdana" panose="020B0604030504040204" pitchFamily="34" charset="0"/>
                        </a:defRPr>
                      </a:lvl7pPr>
                      <a:lvl8pPr marL="3429000" indent="-228600" fontAlgn="base">
                        <a:spcBef>
                          <a:spcPct val="20000"/>
                        </a:spcBef>
                        <a:spcAft>
                          <a:spcPct val="0"/>
                        </a:spcAft>
                        <a:defRPr>
                          <a:solidFill>
                            <a:schemeClr val="tx1"/>
                          </a:solidFill>
                          <a:latin typeface="Verdana" panose="020B0604030504040204" pitchFamily="34" charset="0"/>
                        </a:defRPr>
                      </a:lvl8pPr>
                      <a:lvl9pPr marL="3886200" indent="-228600" fontAlgn="base">
                        <a:spcBef>
                          <a:spcPct val="20000"/>
                        </a:spcBef>
                        <a:spcAft>
                          <a:spcPct val="0"/>
                        </a:spcAft>
                        <a:defRPr>
                          <a:solidFill>
                            <a:schemeClr val="tx1"/>
                          </a:solidFill>
                          <a:latin typeface="Verdana" panose="020B060403050404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01100</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fontAlgn="base">
                        <a:spcBef>
                          <a:spcPct val="20000"/>
                        </a:spcBef>
                        <a:spcAft>
                          <a:spcPct val="0"/>
                        </a:spcAft>
                        <a:defRPr>
                          <a:solidFill>
                            <a:schemeClr val="tx1"/>
                          </a:solidFill>
                          <a:latin typeface="Verdana" panose="020B0604030504040204" pitchFamily="34" charset="0"/>
                        </a:defRPr>
                      </a:lvl6pPr>
                      <a:lvl7pPr fontAlgn="base">
                        <a:spcBef>
                          <a:spcPct val="20000"/>
                        </a:spcBef>
                        <a:spcAft>
                          <a:spcPct val="0"/>
                        </a:spcAft>
                        <a:defRPr>
                          <a:solidFill>
                            <a:schemeClr val="tx1"/>
                          </a:solidFill>
                          <a:latin typeface="Verdana" panose="020B0604030504040204" pitchFamily="34" charset="0"/>
                        </a:defRPr>
                      </a:lvl7pPr>
                      <a:lvl8pPr fontAlgn="base">
                        <a:spcBef>
                          <a:spcPct val="20000"/>
                        </a:spcBef>
                        <a:spcAft>
                          <a:spcPct val="0"/>
                        </a:spcAft>
                        <a:defRPr>
                          <a:solidFill>
                            <a:schemeClr val="tx1"/>
                          </a:solidFill>
                          <a:latin typeface="Verdana" panose="020B0604030504040204" pitchFamily="34" charset="0"/>
                        </a:defRPr>
                      </a:lvl8pPr>
                      <a:lvl9pPr fontAlgn="base">
                        <a:spcBef>
                          <a:spcPct val="20000"/>
                        </a:spcBef>
                        <a:spcAft>
                          <a:spcPct val="0"/>
                        </a:spcAft>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Z</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fontAlgn="base">
                        <a:spcBef>
                          <a:spcPct val="20000"/>
                        </a:spcBef>
                        <a:spcAft>
                          <a:spcPct val="0"/>
                        </a:spcAft>
                        <a:defRPr>
                          <a:solidFill>
                            <a:schemeClr val="tx1"/>
                          </a:solidFill>
                          <a:latin typeface="Verdana" panose="020B0604030504040204" pitchFamily="34" charset="0"/>
                        </a:defRPr>
                      </a:lvl6pPr>
                      <a:lvl7pPr fontAlgn="base">
                        <a:spcBef>
                          <a:spcPct val="20000"/>
                        </a:spcBef>
                        <a:spcAft>
                          <a:spcPct val="0"/>
                        </a:spcAft>
                        <a:defRPr>
                          <a:solidFill>
                            <a:schemeClr val="tx1"/>
                          </a:solidFill>
                          <a:latin typeface="Verdana" panose="020B0604030504040204" pitchFamily="34" charset="0"/>
                        </a:defRPr>
                      </a:lvl7pPr>
                      <a:lvl8pPr fontAlgn="base">
                        <a:spcBef>
                          <a:spcPct val="20000"/>
                        </a:spcBef>
                        <a:spcAft>
                          <a:spcPct val="0"/>
                        </a:spcAft>
                        <a:defRPr>
                          <a:solidFill>
                            <a:schemeClr val="tx1"/>
                          </a:solidFill>
                          <a:latin typeface="Verdana" panose="020B0604030504040204" pitchFamily="34" charset="0"/>
                        </a:defRPr>
                      </a:lvl8pPr>
                      <a:lvl9pPr fontAlgn="base">
                        <a:spcBef>
                          <a:spcPct val="20000"/>
                        </a:spcBef>
                        <a:spcAft>
                          <a:spcPct val="0"/>
                        </a:spcAft>
                        <a:defRPr>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10001</a:t>
                      </a:r>
                      <a:endParaRPr kumimoji="0" lang="en-US" altLang="zh-CN" sz="4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a:noFill/>
                    </a:lnL>
                    <a:lnR>
                      <a:noFill/>
                    </a:lnR>
                    <a:lnT>
                      <a:noFill/>
                    </a:lnT>
                    <a:lnB cap="flat">
                      <a:noFill/>
                    </a:lnB>
                    <a:lnTlToBr>
                      <a:noFill/>
                    </a:lnTlToBr>
                    <a:lnBlToTr>
                      <a:noFill/>
                    </a:lnBlToTr>
                    <a:noFill/>
                  </a:tcPr>
                </a:tc>
                <a:tc gridSpan="2">
                  <a:txBody>
                    <a:bodyPr/>
                    <a:lstStyle>
                      <a:lvl1pPr>
                        <a:spcBef>
                          <a:spcPct val="20000"/>
                        </a:spcBef>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fontAlgn="base">
                        <a:spcBef>
                          <a:spcPct val="20000"/>
                        </a:spcBef>
                        <a:spcAft>
                          <a:spcPct val="0"/>
                        </a:spcAft>
                        <a:defRPr>
                          <a:solidFill>
                            <a:schemeClr val="tx1"/>
                          </a:solidFill>
                          <a:latin typeface="Verdana" panose="020B0604030504040204" pitchFamily="34" charset="0"/>
                        </a:defRPr>
                      </a:lvl6pPr>
                      <a:lvl7pPr fontAlgn="base">
                        <a:spcBef>
                          <a:spcPct val="20000"/>
                        </a:spcBef>
                        <a:spcAft>
                          <a:spcPct val="0"/>
                        </a:spcAft>
                        <a:defRPr>
                          <a:solidFill>
                            <a:schemeClr val="tx1"/>
                          </a:solidFill>
                          <a:latin typeface="Verdana" panose="020B0604030504040204" pitchFamily="34" charset="0"/>
                        </a:defRPr>
                      </a:lvl7pPr>
                      <a:lvl8pPr fontAlgn="base">
                        <a:spcBef>
                          <a:spcPct val="20000"/>
                        </a:spcBef>
                        <a:spcAft>
                          <a:spcPct val="0"/>
                        </a:spcAft>
                        <a:defRPr>
                          <a:solidFill>
                            <a:schemeClr val="tx1"/>
                          </a:solidFill>
                          <a:latin typeface="Verdana" panose="020B0604030504040204" pitchFamily="34" charset="0"/>
                        </a:defRPr>
                      </a:lvl8pPr>
                      <a:lvl9pPr fontAlgn="base">
                        <a:spcBef>
                          <a:spcPct val="20000"/>
                        </a:spcBef>
                        <a:spcAft>
                          <a:spcPct val="0"/>
                        </a:spcAft>
                        <a:defRPr>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ahoma" panose="020B0604030504040204" pitchFamily="34" charset="0"/>
                      </a:endParaRPr>
                    </a:p>
                  </a:txBody>
                  <a:tcPr horzOverflow="overflow">
                    <a:lnL>
                      <a:noFill/>
                    </a:lnL>
                    <a:lnR>
                      <a:noFill/>
                    </a:lnR>
                    <a:lnT>
                      <a:noFill/>
                    </a:lnT>
                    <a:lnB cap="flat">
                      <a:noFill/>
                    </a:lnB>
                    <a:lnTlToBr>
                      <a:noFill/>
                    </a:lnTlToBr>
                    <a:lnBlToTr>
                      <a:noFill/>
                    </a:lnBlToTr>
                    <a:noFill/>
                  </a:tcPr>
                </a:tc>
                <a:tc hMerge="1">
                  <a:txBody>
                    <a:bodyPr/>
                    <a:lstStyle/>
                    <a:p>
                      <a:endParaRPr lang="zh-CN" altLang="en-US"/>
                    </a:p>
                  </a:txBody>
                  <a:tcPr/>
                </a:tc>
                <a:tc>
                  <a:txBody>
                    <a:bodyPr/>
                    <a:lstStyle>
                      <a:lvl1pPr>
                        <a:spcBef>
                          <a:spcPct val="20000"/>
                        </a:spcBef>
                        <a:defRPr sz="2800">
                          <a:solidFill>
                            <a:schemeClr val="tx1"/>
                          </a:solidFill>
                          <a:latin typeface="Verdana" panose="020B0604030504040204" pitchFamily="34" charset="0"/>
                        </a:defRPr>
                      </a:lvl1pPr>
                      <a:lvl2pPr>
                        <a:spcBef>
                          <a:spcPct val="20000"/>
                        </a:spcBef>
                        <a:defRPr sz="2400">
                          <a:solidFill>
                            <a:schemeClr val="tx1"/>
                          </a:solidFill>
                          <a:latin typeface="Verdana" panose="020B0604030504040204" pitchFamily="34" charset="0"/>
                        </a:defRPr>
                      </a:lvl2pPr>
                      <a:lvl3pPr>
                        <a:spcBef>
                          <a:spcPct val="20000"/>
                        </a:spcBef>
                        <a:defRPr sz="2000">
                          <a:solidFill>
                            <a:schemeClr val="tx1"/>
                          </a:solidFill>
                          <a:latin typeface="Verdana" panose="020B0604030504040204" pitchFamily="34" charset="0"/>
                        </a:defRPr>
                      </a:lvl3pPr>
                      <a:lvl4pPr>
                        <a:spcBef>
                          <a:spcPct val="20000"/>
                        </a:spcBef>
                        <a:defRPr>
                          <a:solidFill>
                            <a:schemeClr val="tx1"/>
                          </a:solidFill>
                          <a:latin typeface="Verdana" panose="020B0604030504040204" pitchFamily="34" charset="0"/>
                        </a:defRPr>
                      </a:lvl4pPr>
                      <a:lvl5pPr>
                        <a:spcBef>
                          <a:spcPct val="20000"/>
                        </a:spcBef>
                        <a:defRPr>
                          <a:solidFill>
                            <a:schemeClr val="tx1"/>
                          </a:solidFill>
                          <a:latin typeface="Verdana" panose="020B0604030504040204" pitchFamily="34" charset="0"/>
                        </a:defRPr>
                      </a:lvl5pPr>
                      <a:lvl6pPr fontAlgn="base">
                        <a:spcBef>
                          <a:spcPct val="20000"/>
                        </a:spcBef>
                        <a:spcAft>
                          <a:spcPct val="0"/>
                        </a:spcAft>
                        <a:defRPr>
                          <a:solidFill>
                            <a:schemeClr val="tx1"/>
                          </a:solidFill>
                          <a:latin typeface="Verdana" panose="020B0604030504040204" pitchFamily="34" charset="0"/>
                        </a:defRPr>
                      </a:lvl6pPr>
                      <a:lvl7pPr fontAlgn="base">
                        <a:spcBef>
                          <a:spcPct val="20000"/>
                        </a:spcBef>
                        <a:spcAft>
                          <a:spcPct val="0"/>
                        </a:spcAft>
                        <a:defRPr>
                          <a:solidFill>
                            <a:schemeClr val="tx1"/>
                          </a:solidFill>
                          <a:latin typeface="Verdana" panose="020B0604030504040204" pitchFamily="34" charset="0"/>
                        </a:defRPr>
                      </a:lvl7pPr>
                      <a:lvl8pPr fontAlgn="base">
                        <a:spcBef>
                          <a:spcPct val="20000"/>
                        </a:spcBef>
                        <a:spcAft>
                          <a:spcPct val="0"/>
                        </a:spcAft>
                        <a:defRPr>
                          <a:solidFill>
                            <a:schemeClr val="tx1"/>
                          </a:solidFill>
                          <a:latin typeface="Verdana" panose="020B0604030504040204" pitchFamily="34" charset="0"/>
                        </a:defRPr>
                      </a:lvl8pPr>
                      <a:lvl9pPr fontAlgn="base">
                        <a:spcBef>
                          <a:spcPct val="20000"/>
                        </a:spcBef>
                        <a:spcAft>
                          <a:spcPct val="0"/>
                        </a:spcAft>
                        <a:defRPr>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ahoma" panose="020B0604030504040204" pitchFamily="34" charset="0"/>
                      </a:endParaRPr>
                    </a:p>
                  </a:txBody>
                  <a:tcPr horzOverflow="overflow">
                    <a:lnL>
                      <a:noFill/>
                    </a:lnL>
                    <a:lnR cap="flat">
                      <a:noFill/>
                    </a:lnR>
                    <a:lnT>
                      <a:noFill/>
                    </a:lnT>
                    <a:lnB cap="flat">
                      <a:noFill/>
                    </a:lnB>
                    <a:lnTlToBr>
                      <a:noFill/>
                    </a:lnTlToBr>
                    <a:lnBlToTr>
                      <a:noFill/>
                    </a:lnBlToTr>
                    <a:noFill/>
                  </a:tcPr>
                </a:tc>
              </a:tr>
            </a:tbl>
          </a:graphicData>
        </a:graphic>
      </p:graphicFrame>
      <p:sp>
        <p:nvSpPr>
          <p:cNvPr id="579144" name="Text Box 584"/>
          <p:cNvSpPr txBox="1">
            <a:spLocks noChangeArrowheads="1"/>
          </p:cNvSpPr>
          <p:nvPr/>
        </p:nvSpPr>
        <p:spPr bwMode="auto">
          <a:xfrm>
            <a:off x="1974850" y="5511800"/>
            <a:ext cx="3850862" cy="369332"/>
          </a:xfrm>
          <a:prstGeom prst="rect">
            <a:avLst/>
          </a:prstGeom>
          <a:noFill/>
          <a:ln w="3175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Encode 32 letters using 5 on/off signals</a:t>
            </a:r>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630422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zh-CN">
                <a:ea typeface="宋体" panose="02010600030101010101" pitchFamily="2" charset="-122"/>
              </a:rPr>
              <a:t>Why perfectly secure?</a:t>
            </a:r>
          </a:p>
        </p:txBody>
      </p:sp>
      <p:sp>
        <p:nvSpPr>
          <p:cNvPr id="522243" name="Rectangle 3"/>
          <p:cNvSpPr>
            <a:spLocks noGrp="1" noChangeArrowheads="1"/>
          </p:cNvSpPr>
          <p:nvPr>
            <p:ph type="body" idx="1"/>
          </p:nvPr>
        </p:nvSpPr>
        <p:spPr>
          <a:xfrm>
            <a:off x="2003426" y="1600200"/>
            <a:ext cx="7978775" cy="4114800"/>
          </a:xfrm>
        </p:spPr>
        <p:txBody>
          <a:bodyPr/>
          <a:lstStyle/>
          <a:p>
            <a:pPr>
              <a:buFontTx/>
              <a:buNone/>
            </a:pPr>
            <a:r>
              <a:rPr lang="en-US" altLang="zh-CN">
                <a:ea typeface="宋体" panose="02010600030101010101" pitchFamily="2" charset="-122"/>
              </a:rPr>
              <a:t>	For any given ciphertext, all plaintexts are equally possible.</a:t>
            </a:r>
          </a:p>
          <a:p>
            <a:pPr>
              <a:buFontTx/>
              <a:buNone/>
            </a:pPr>
            <a:r>
              <a:rPr lang="en-US" altLang="zh-CN">
                <a:ea typeface="宋体" panose="02010600030101010101" pitchFamily="2" charset="-122"/>
              </a:rPr>
              <a:t>	Ciphertext:  	</a:t>
            </a:r>
            <a:r>
              <a:rPr lang="en-US" altLang="zh-CN" b="1">
                <a:solidFill>
                  <a:srgbClr val="0033CC"/>
                </a:solidFill>
                <a:ea typeface="宋体" panose="02010600030101010101" pitchFamily="2" charset="-122"/>
              </a:rPr>
              <a:t>J</a:t>
            </a:r>
            <a:r>
              <a:rPr lang="en-US" altLang="zh-CN">
                <a:ea typeface="宋体" panose="02010600030101010101" pitchFamily="2" charset="-122"/>
              </a:rPr>
              <a:t> = </a:t>
            </a:r>
            <a:r>
              <a:rPr lang="en-US" altLang="zh-CN" b="1">
                <a:solidFill>
                  <a:srgbClr val="0033CC"/>
                </a:solidFill>
                <a:latin typeface="Courier New" panose="02070309020205020404" pitchFamily="49" charset="0"/>
                <a:ea typeface="宋体" panose="02010600030101010101" pitchFamily="2" charset="-122"/>
              </a:rPr>
              <a:t>01001</a:t>
            </a:r>
          </a:p>
          <a:p>
            <a:pPr>
              <a:buFontTx/>
              <a:buNone/>
            </a:pPr>
            <a:r>
              <a:rPr lang="en-US" altLang="zh-CN">
                <a:ea typeface="宋体" panose="02010600030101010101" pitchFamily="2" charset="-122"/>
              </a:rPr>
              <a:t>	Key1:         	</a:t>
            </a:r>
            <a:r>
              <a:rPr lang="en-US" altLang="zh-CN" b="1">
                <a:solidFill>
                  <a:srgbClr val="FF0000"/>
                </a:solidFill>
                <a:ea typeface="宋体" panose="02010600030101010101" pitchFamily="2" charset="-122"/>
              </a:rPr>
              <a:t>I</a:t>
            </a:r>
            <a:r>
              <a:rPr lang="en-US" altLang="zh-CN">
                <a:ea typeface="宋体" panose="02010600030101010101" pitchFamily="2" charset="-122"/>
              </a:rPr>
              <a:t> = </a:t>
            </a:r>
            <a:r>
              <a:rPr lang="en-US" altLang="zh-CN" b="1">
                <a:solidFill>
                  <a:srgbClr val="FF0000"/>
                </a:solidFill>
                <a:latin typeface="Courier New" panose="02070309020205020404" pitchFamily="49" charset="0"/>
                <a:ea typeface="宋体" panose="02010600030101010101" pitchFamily="2" charset="-122"/>
              </a:rPr>
              <a:t>00110</a:t>
            </a:r>
          </a:p>
          <a:p>
            <a:pPr>
              <a:buFontTx/>
              <a:buNone/>
            </a:pPr>
            <a:r>
              <a:rPr lang="en-US" altLang="zh-CN">
                <a:ea typeface="宋体" panose="02010600030101010101" pitchFamily="2" charset="-122"/>
              </a:rPr>
              <a:t>	Plaintext1: 		      </a:t>
            </a:r>
            <a:r>
              <a:rPr lang="en-US" altLang="zh-CN" b="1">
                <a:latin typeface="Courier New" panose="02070309020205020404" pitchFamily="49" charset="0"/>
                <a:ea typeface="宋体" panose="02010600030101010101" pitchFamily="2" charset="-122"/>
              </a:rPr>
              <a:t>01111 = </a:t>
            </a:r>
            <a:r>
              <a:rPr lang="en-US" altLang="zh-CN" b="1">
                <a:ea typeface="宋体" panose="02010600030101010101" pitchFamily="2" charset="-122"/>
              </a:rPr>
              <a:t>K</a:t>
            </a:r>
          </a:p>
          <a:p>
            <a:pPr>
              <a:buFontTx/>
              <a:buNone/>
            </a:pPr>
            <a:r>
              <a:rPr lang="en-US" altLang="zh-CN">
                <a:ea typeface="宋体" panose="02010600030101010101" pitchFamily="2" charset="-122"/>
              </a:rPr>
              <a:t>	Key2:         	</a:t>
            </a:r>
            <a:r>
              <a:rPr lang="en-US" altLang="zh-CN" b="1">
                <a:solidFill>
                  <a:srgbClr val="FF6600"/>
                </a:solidFill>
                <a:ea typeface="宋体" panose="02010600030101010101" pitchFamily="2" charset="-122"/>
              </a:rPr>
              <a:t>L</a:t>
            </a:r>
            <a:r>
              <a:rPr lang="en-US" altLang="zh-CN">
                <a:ea typeface="宋体" panose="02010600030101010101" pitchFamily="2" charset="-122"/>
              </a:rPr>
              <a:t> = </a:t>
            </a:r>
            <a:r>
              <a:rPr lang="en-US" altLang="zh-CN" b="1">
                <a:solidFill>
                  <a:srgbClr val="FF6600"/>
                </a:solidFill>
                <a:latin typeface="Courier New" panose="02070309020205020404" pitchFamily="49" charset="0"/>
                <a:ea typeface="宋体" panose="02010600030101010101" pitchFamily="2" charset="-122"/>
              </a:rPr>
              <a:t>10010</a:t>
            </a:r>
          </a:p>
          <a:p>
            <a:pPr>
              <a:buFontTx/>
              <a:buNone/>
            </a:pPr>
            <a:r>
              <a:rPr lang="en-US" altLang="zh-CN">
                <a:ea typeface="宋体" panose="02010600030101010101" pitchFamily="2" charset="-122"/>
              </a:rPr>
              <a:t>	Plaintext2:		   = </a:t>
            </a:r>
            <a:r>
              <a:rPr lang="en-US" altLang="zh-CN" b="1">
                <a:latin typeface="Courier New" panose="02070309020205020404" pitchFamily="49" charset="0"/>
                <a:ea typeface="宋体" panose="02010600030101010101" pitchFamily="2" charset="-122"/>
              </a:rPr>
              <a:t>11011 </a:t>
            </a:r>
            <a:r>
              <a:rPr lang="en-US" altLang="zh-CN" b="1">
                <a:ea typeface="宋体" panose="02010600030101010101" pitchFamily="2" charset="-122"/>
              </a:rPr>
              <a:t>= shift</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46</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2931832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altLang="zh-CN" sz="4800">
                <a:ea typeface="宋体" panose="02010600030101010101" pitchFamily="2" charset="-122"/>
              </a:rPr>
              <a:t>Vernam’s Key</a:t>
            </a:r>
          </a:p>
        </p:txBody>
      </p:sp>
      <p:sp>
        <p:nvSpPr>
          <p:cNvPr id="523267" name="Rectangle 3"/>
          <p:cNvSpPr>
            <a:spLocks noGrp="1" noChangeArrowheads="1"/>
          </p:cNvSpPr>
          <p:nvPr>
            <p:ph type="body" idx="1"/>
          </p:nvPr>
        </p:nvSpPr>
        <p:spPr>
          <a:xfrm>
            <a:off x="1798638" y="1752600"/>
            <a:ext cx="4984750" cy="4419600"/>
          </a:xfrm>
        </p:spPr>
        <p:txBody>
          <a:bodyPr/>
          <a:lstStyle/>
          <a:p>
            <a:r>
              <a:rPr lang="en-US" altLang="zh-CN">
                <a:ea typeface="宋体" panose="02010600030101010101" pitchFamily="2" charset="-122"/>
              </a:rPr>
              <a:t>A long paper tape with random letters on it (using Baudot code)</a:t>
            </a:r>
          </a:p>
          <a:p>
            <a:r>
              <a:rPr lang="en-US" altLang="zh-CN">
                <a:ea typeface="宋体" panose="02010600030101010101" pitchFamily="2" charset="-122"/>
              </a:rPr>
              <a:t>Cannot reuse key – tape must be very long!</a:t>
            </a:r>
          </a:p>
          <a:p>
            <a:endParaRPr lang="en-US" altLang="zh-CN">
              <a:ea typeface="宋体" panose="02010600030101010101" pitchFamily="2" charset="-122"/>
            </a:endParaRPr>
          </a:p>
        </p:txBody>
      </p:sp>
      <p:pic>
        <p:nvPicPr>
          <p:cNvPr id="523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214" y="1273175"/>
            <a:ext cx="3527425"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3269" name="Rectangle 5"/>
          <p:cNvSpPr>
            <a:spLocks noChangeArrowheads="1"/>
          </p:cNvSpPr>
          <p:nvPr/>
        </p:nvSpPr>
        <p:spPr bwMode="auto">
          <a:xfrm>
            <a:off x="9144001" y="3091934"/>
            <a:ext cx="184731" cy="369332"/>
          </a:xfrm>
          <a:prstGeom prst="rect">
            <a:avLst/>
          </a:prstGeom>
          <a:noFill/>
          <a:ln w="31750">
            <a:solidFill>
              <a:srgbClr val="DD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5232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4178301"/>
            <a:ext cx="5484812"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3271" name="Text Box 7"/>
          <p:cNvSpPr txBox="1">
            <a:spLocks noChangeArrowheads="1"/>
          </p:cNvSpPr>
          <p:nvPr/>
        </p:nvSpPr>
        <p:spPr bwMode="auto">
          <a:xfrm>
            <a:off x="3633760" y="5319714"/>
            <a:ext cx="33909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sz="2400">
                <a:ea typeface="宋体" panose="02010600030101010101" pitchFamily="2" charset="-122"/>
              </a:rPr>
              <a:t>This has 6 holes per letter</a:t>
            </a:r>
          </a:p>
          <a:p>
            <a:pPr algn="r"/>
            <a:r>
              <a:rPr lang="en-US" altLang="zh-CN" sz="2400">
                <a:ea typeface="宋体" panose="02010600030101010101" pitchFamily="2" charset="-122"/>
              </a:rPr>
              <a:t>(not Baudot code)</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47</a:t>
            </a:fld>
            <a:endParaRPr lang="zh-CN" altLang="en-US"/>
          </a:p>
        </p:txBody>
      </p:sp>
      <p:sp>
        <p:nvSpPr>
          <p:cNvPr id="11"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12"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2237162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r>
              <a:rPr lang="en-US" altLang="zh-CN">
                <a:ea typeface="宋体" panose="02010600030101010101" pitchFamily="2" charset="-122"/>
              </a:rPr>
              <a:t>Morehouse’s Improvement</a:t>
            </a:r>
          </a:p>
        </p:txBody>
      </p:sp>
      <p:sp>
        <p:nvSpPr>
          <p:cNvPr id="581635" name="Rectangle 3"/>
          <p:cNvSpPr>
            <a:spLocks noGrp="1" noChangeArrowheads="1"/>
          </p:cNvSpPr>
          <p:nvPr>
            <p:ph type="body" idx="1"/>
          </p:nvPr>
        </p:nvSpPr>
        <p:spPr/>
        <p:txBody>
          <a:bodyPr/>
          <a:lstStyle/>
          <a:p>
            <a:r>
              <a:rPr lang="en-US" altLang="zh-CN">
                <a:ea typeface="宋体" panose="02010600030101010101" pitchFamily="2" charset="-122"/>
              </a:rPr>
              <a:t>Like Vernam machine, but with two key tapes</a:t>
            </a:r>
          </a:p>
        </p:txBody>
      </p:sp>
      <p:pic>
        <p:nvPicPr>
          <p:cNvPr id="581636" name="Picture 4"/>
          <p:cNvPicPr>
            <a:picLocks noChangeAspect="1" noChangeArrowheads="1"/>
          </p:cNvPicPr>
          <p:nvPr/>
        </p:nvPicPr>
        <p:blipFill>
          <a:blip r:embed="rId2">
            <a:extLst>
              <a:ext uri="{28A0092B-C50C-407E-A947-70E740481C1C}">
                <a14:useLocalDpi xmlns:a14="http://schemas.microsoft.com/office/drawing/2010/main" val="0"/>
              </a:ext>
            </a:extLst>
          </a:blip>
          <a:srcRect r="6093"/>
          <a:stretch>
            <a:fillRect/>
          </a:stretch>
        </p:blipFill>
        <p:spPr bwMode="auto">
          <a:xfrm>
            <a:off x="5381625" y="2940050"/>
            <a:ext cx="4624388"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1637" name="Text Box 5"/>
          <p:cNvSpPr txBox="1">
            <a:spLocks noChangeArrowheads="1"/>
          </p:cNvSpPr>
          <p:nvPr/>
        </p:nvSpPr>
        <p:spPr bwMode="auto">
          <a:xfrm>
            <a:off x="1781176" y="2932114"/>
            <a:ext cx="13262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Tape 1 </a:t>
            </a:r>
          </a:p>
          <a:p>
            <a:r>
              <a:rPr lang="en-US" altLang="zh-CN">
                <a:ea typeface="宋体" panose="02010600030101010101" pitchFamily="2" charset="-122"/>
              </a:rPr>
              <a:t>(999 letters)</a:t>
            </a:r>
          </a:p>
        </p:txBody>
      </p:sp>
      <p:sp>
        <p:nvSpPr>
          <p:cNvPr id="581638" name="Text Box 6"/>
          <p:cNvSpPr txBox="1">
            <a:spLocks noChangeArrowheads="1"/>
          </p:cNvSpPr>
          <p:nvPr/>
        </p:nvSpPr>
        <p:spPr bwMode="auto">
          <a:xfrm>
            <a:off x="1884363" y="4089401"/>
            <a:ext cx="14432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Tape 2 </a:t>
            </a:r>
          </a:p>
          <a:p>
            <a:r>
              <a:rPr lang="en-US" altLang="zh-CN">
                <a:ea typeface="宋体" panose="02010600030101010101" pitchFamily="2" charset="-122"/>
              </a:rPr>
              <a:t>(1000 letters)</a:t>
            </a:r>
          </a:p>
        </p:txBody>
      </p:sp>
      <p:pic>
        <p:nvPicPr>
          <p:cNvPr id="5816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214" y="4146550"/>
            <a:ext cx="4924425"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48</a:t>
            </a:fld>
            <a:endParaRPr lang="zh-CN" altLang="en-US"/>
          </a:p>
        </p:txBody>
      </p:sp>
      <p:sp>
        <p:nvSpPr>
          <p:cNvPr id="11"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12"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950167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altLang="zh-CN">
                <a:ea typeface="宋体" panose="02010600030101010101" pitchFamily="2" charset="-122"/>
              </a:rPr>
              <a:t>Morehouse’s Improvement</a:t>
            </a:r>
            <a:br>
              <a:rPr lang="en-US" altLang="zh-CN">
                <a:ea typeface="宋体" panose="02010600030101010101" pitchFamily="2" charset="-122"/>
              </a:rPr>
            </a:br>
            <a:r>
              <a:rPr lang="en-US" altLang="zh-CN">
                <a:ea typeface="宋体" panose="02010600030101010101" pitchFamily="2" charset="-122"/>
              </a:rPr>
              <a:t>(patented in 1920)</a:t>
            </a:r>
          </a:p>
        </p:txBody>
      </p:sp>
      <p:pic>
        <p:nvPicPr>
          <p:cNvPr id="582660" name="Picture 4"/>
          <p:cNvPicPr>
            <a:picLocks noChangeAspect="1" noChangeArrowheads="1"/>
          </p:cNvPicPr>
          <p:nvPr/>
        </p:nvPicPr>
        <p:blipFill>
          <a:blip r:embed="rId2">
            <a:extLst>
              <a:ext uri="{28A0092B-C50C-407E-A947-70E740481C1C}">
                <a14:useLocalDpi xmlns:a14="http://schemas.microsoft.com/office/drawing/2010/main" val="0"/>
              </a:ext>
            </a:extLst>
          </a:blip>
          <a:srcRect r="6093"/>
          <a:stretch>
            <a:fillRect/>
          </a:stretch>
        </p:blipFill>
        <p:spPr bwMode="auto">
          <a:xfrm>
            <a:off x="5863232" y="2633653"/>
            <a:ext cx="4624388"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2661" name="Text Box 5"/>
          <p:cNvSpPr txBox="1">
            <a:spLocks noChangeArrowheads="1"/>
          </p:cNvSpPr>
          <p:nvPr/>
        </p:nvSpPr>
        <p:spPr bwMode="auto">
          <a:xfrm>
            <a:off x="1781176" y="2652714"/>
            <a:ext cx="13262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Tape 1 </a:t>
            </a:r>
          </a:p>
          <a:p>
            <a:r>
              <a:rPr lang="en-US" altLang="zh-CN">
                <a:ea typeface="宋体" panose="02010600030101010101" pitchFamily="2" charset="-122"/>
              </a:rPr>
              <a:t>(999 letters)</a:t>
            </a:r>
          </a:p>
        </p:txBody>
      </p:sp>
      <p:sp>
        <p:nvSpPr>
          <p:cNvPr id="582662" name="Text Box 6"/>
          <p:cNvSpPr txBox="1">
            <a:spLocks noChangeArrowheads="1"/>
          </p:cNvSpPr>
          <p:nvPr/>
        </p:nvSpPr>
        <p:spPr bwMode="auto">
          <a:xfrm>
            <a:off x="1884363" y="3810001"/>
            <a:ext cx="14432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Tape 2 </a:t>
            </a:r>
          </a:p>
          <a:p>
            <a:r>
              <a:rPr lang="en-US" altLang="zh-CN">
                <a:ea typeface="宋体" panose="02010600030101010101" pitchFamily="2" charset="-122"/>
              </a:rPr>
              <a:t>(1000 letters)</a:t>
            </a:r>
          </a:p>
        </p:txBody>
      </p:sp>
      <p:pic>
        <p:nvPicPr>
          <p:cNvPr id="5826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232" y="3899106"/>
            <a:ext cx="4924425"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2665" name="Text Box 9"/>
          <p:cNvSpPr txBox="1">
            <a:spLocks noChangeArrowheads="1"/>
          </p:cNvSpPr>
          <p:nvPr/>
        </p:nvSpPr>
        <p:spPr bwMode="auto">
          <a:xfrm>
            <a:off x="1762125" y="1916113"/>
            <a:ext cx="1009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Message</a:t>
            </a:r>
          </a:p>
        </p:txBody>
      </p:sp>
      <p:sp>
        <p:nvSpPr>
          <p:cNvPr id="582666" name="Text Box 10"/>
          <p:cNvSpPr txBox="1">
            <a:spLocks noChangeArrowheads="1"/>
          </p:cNvSpPr>
          <p:nvPr/>
        </p:nvSpPr>
        <p:spPr bwMode="auto">
          <a:xfrm>
            <a:off x="2057400" y="5257800"/>
            <a:ext cx="1163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Ciphertext</a:t>
            </a:r>
          </a:p>
        </p:txBody>
      </p:sp>
      <p:sp>
        <p:nvSpPr>
          <p:cNvPr id="582667" name="Text Box 11"/>
          <p:cNvSpPr txBox="1">
            <a:spLocks noChangeArrowheads="1"/>
          </p:cNvSpPr>
          <p:nvPr/>
        </p:nvSpPr>
        <p:spPr bwMode="auto">
          <a:xfrm>
            <a:off x="5389667" y="2290422"/>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sym typeface="Symbol" panose="05050102010706020507" pitchFamily="18" charset="2"/>
              </a:rPr>
              <a:t></a:t>
            </a:r>
          </a:p>
        </p:txBody>
      </p:sp>
      <p:sp>
        <p:nvSpPr>
          <p:cNvPr id="582668" name="Text Box 12"/>
          <p:cNvSpPr txBox="1">
            <a:spLocks noChangeArrowheads="1"/>
          </p:cNvSpPr>
          <p:nvPr/>
        </p:nvSpPr>
        <p:spPr bwMode="auto">
          <a:xfrm>
            <a:off x="5396451" y="3586353"/>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sym typeface="Symbol" panose="05050102010706020507" pitchFamily="18" charset="2"/>
              </a:rPr>
              <a:t></a:t>
            </a:r>
          </a:p>
        </p:txBody>
      </p:sp>
      <p:sp>
        <p:nvSpPr>
          <p:cNvPr id="582669" name="Oval 13"/>
          <p:cNvSpPr>
            <a:spLocks noChangeArrowheads="1"/>
          </p:cNvSpPr>
          <p:nvPr/>
        </p:nvSpPr>
        <p:spPr bwMode="auto">
          <a:xfrm>
            <a:off x="5486400" y="1721526"/>
            <a:ext cx="152400" cy="519351"/>
          </a:xfrm>
          <a:prstGeom prst="ellipse">
            <a:avLst/>
          </a:prstGeom>
          <a:solidFill>
            <a:srgbClr val="0033CC"/>
          </a:solidFill>
          <a:ln w="31750">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70" name="Oval 14"/>
          <p:cNvSpPr>
            <a:spLocks noChangeArrowheads="1"/>
          </p:cNvSpPr>
          <p:nvPr/>
        </p:nvSpPr>
        <p:spPr bwMode="auto">
          <a:xfrm>
            <a:off x="5486400" y="1873926"/>
            <a:ext cx="152400" cy="519351"/>
          </a:xfrm>
          <a:prstGeom prst="ellipse">
            <a:avLst/>
          </a:prstGeom>
          <a:noFill/>
          <a:ln w="3175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72" name="Oval 16"/>
          <p:cNvSpPr>
            <a:spLocks noChangeArrowheads="1"/>
          </p:cNvSpPr>
          <p:nvPr/>
        </p:nvSpPr>
        <p:spPr bwMode="auto">
          <a:xfrm>
            <a:off x="5486400" y="1569126"/>
            <a:ext cx="152400" cy="519351"/>
          </a:xfrm>
          <a:prstGeom prst="ellipse">
            <a:avLst/>
          </a:prstGeom>
          <a:noFill/>
          <a:ln w="3175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73" name="Oval 17"/>
          <p:cNvSpPr>
            <a:spLocks noChangeArrowheads="1"/>
          </p:cNvSpPr>
          <p:nvPr/>
        </p:nvSpPr>
        <p:spPr bwMode="auto">
          <a:xfrm>
            <a:off x="5486400" y="1416726"/>
            <a:ext cx="152400" cy="519351"/>
          </a:xfrm>
          <a:prstGeom prst="ellipse">
            <a:avLst/>
          </a:prstGeom>
          <a:solidFill>
            <a:srgbClr val="0033CC"/>
          </a:solidFill>
          <a:ln w="31750">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74" name="Oval 18"/>
          <p:cNvSpPr>
            <a:spLocks noChangeArrowheads="1"/>
          </p:cNvSpPr>
          <p:nvPr/>
        </p:nvSpPr>
        <p:spPr bwMode="auto">
          <a:xfrm>
            <a:off x="5486400" y="1264326"/>
            <a:ext cx="152400" cy="519351"/>
          </a:xfrm>
          <a:prstGeom prst="ellipse">
            <a:avLst/>
          </a:prstGeom>
          <a:noFill/>
          <a:ln w="31750">
            <a:solidFill>
              <a:srgbClr val="00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75" name="Oval 19"/>
          <p:cNvSpPr>
            <a:spLocks noChangeArrowheads="1"/>
          </p:cNvSpPr>
          <p:nvPr/>
        </p:nvSpPr>
        <p:spPr bwMode="auto">
          <a:xfrm>
            <a:off x="5486400" y="5619908"/>
            <a:ext cx="152400" cy="519351"/>
          </a:xfrm>
          <a:prstGeom prst="ellipse">
            <a:avLst/>
          </a:prstGeom>
          <a:solidFill>
            <a:srgbClr val="33CC33"/>
          </a:solidFill>
          <a:ln w="31750">
            <a:solidFill>
              <a:srgbClr val="33CC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76" name="Oval 20"/>
          <p:cNvSpPr>
            <a:spLocks noChangeArrowheads="1"/>
          </p:cNvSpPr>
          <p:nvPr/>
        </p:nvSpPr>
        <p:spPr bwMode="auto">
          <a:xfrm>
            <a:off x="5486400" y="5772308"/>
            <a:ext cx="152400" cy="519351"/>
          </a:xfrm>
          <a:prstGeom prst="ellipse">
            <a:avLst/>
          </a:prstGeom>
          <a:noFill/>
          <a:ln w="31750">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77" name="Oval 21"/>
          <p:cNvSpPr>
            <a:spLocks noChangeArrowheads="1"/>
          </p:cNvSpPr>
          <p:nvPr/>
        </p:nvSpPr>
        <p:spPr bwMode="auto">
          <a:xfrm>
            <a:off x="5486400" y="5467508"/>
            <a:ext cx="152400" cy="519351"/>
          </a:xfrm>
          <a:prstGeom prst="ellipse">
            <a:avLst/>
          </a:prstGeom>
          <a:noFill/>
          <a:ln w="31750">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78" name="Oval 22"/>
          <p:cNvSpPr>
            <a:spLocks noChangeArrowheads="1"/>
          </p:cNvSpPr>
          <p:nvPr/>
        </p:nvSpPr>
        <p:spPr bwMode="auto">
          <a:xfrm>
            <a:off x="5486400" y="5315108"/>
            <a:ext cx="152400" cy="519351"/>
          </a:xfrm>
          <a:prstGeom prst="ellipse">
            <a:avLst/>
          </a:prstGeom>
          <a:noFill/>
          <a:ln w="31750">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79" name="Oval 23"/>
          <p:cNvSpPr>
            <a:spLocks noChangeArrowheads="1"/>
          </p:cNvSpPr>
          <p:nvPr/>
        </p:nvSpPr>
        <p:spPr bwMode="auto">
          <a:xfrm>
            <a:off x="5486400" y="5162708"/>
            <a:ext cx="152400" cy="519351"/>
          </a:xfrm>
          <a:prstGeom prst="ellipse">
            <a:avLst/>
          </a:prstGeom>
          <a:noFill/>
          <a:ln w="31750">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0" name="Oval 24"/>
          <p:cNvSpPr>
            <a:spLocks noChangeArrowheads="1"/>
          </p:cNvSpPr>
          <p:nvPr/>
        </p:nvSpPr>
        <p:spPr bwMode="auto">
          <a:xfrm>
            <a:off x="5486400" y="3016926"/>
            <a:ext cx="152400" cy="519351"/>
          </a:xfrm>
          <a:prstGeom prst="ellipse">
            <a:avLst/>
          </a:prstGeom>
          <a:noFill/>
          <a:ln w="317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1" name="Oval 25"/>
          <p:cNvSpPr>
            <a:spLocks noChangeArrowheads="1"/>
          </p:cNvSpPr>
          <p:nvPr/>
        </p:nvSpPr>
        <p:spPr bwMode="auto">
          <a:xfrm>
            <a:off x="5486400" y="3169326"/>
            <a:ext cx="152400" cy="519351"/>
          </a:xfrm>
          <a:prstGeom prst="ellipse">
            <a:avLst/>
          </a:prstGeom>
          <a:solidFill>
            <a:srgbClr val="FF0000"/>
          </a:solidFill>
          <a:ln w="317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2" name="Oval 26"/>
          <p:cNvSpPr>
            <a:spLocks noChangeArrowheads="1"/>
          </p:cNvSpPr>
          <p:nvPr/>
        </p:nvSpPr>
        <p:spPr bwMode="auto">
          <a:xfrm>
            <a:off x="5486400" y="2864526"/>
            <a:ext cx="152400" cy="519351"/>
          </a:xfrm>
          <a:prstGeom prst="ellipse">
            <a:avLst/>
          </a:prstGeom>
          <a:noFill/>
          <a:ln w="317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3" name="Oval 27"/>
          <p:cNvSpPr>
            <a:spLocks noChangeArrowheads="1"/>
          </p:cNvSpPr>
          <p:nvPr/>
        </p:nvSpPr>
        <p:spPr bwMode="auto">
          <a:xfrm>
            <a:off x="5486400" y="2712126"/>
            <a:ext cx="152400" cy="519351"/>
          </a:xfrm>
          <a:prstGeom prst="ellipse">
            <a:avLst/>
          </a:prstGeom>
          <a:solidFill>
            <a:srgbClr val="FF0000"/>
          </a:solidFill>
          <a:ln w="317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4" name="Oval 28"/>
          <p:cNvSpPr>
            <a:spLocks noChangeArrowheads="1"/>
          </p:cNvSpPr>
          <p:nvPr/>
        </p:nvSpPr>
        <p:spPr bwMode="auto">
          <a:xfrm>
            <a:off x="5486400" y="2559726"/>
            <a:ext cx="152400" cy="519351"/>
          </a:xfrm>
          <a:prstGeom prst="ellipse">
            <a:avLst/>
          </a:prstGeom>
          <a:solidFill>
            <a:srgbClr val="FF0000"/>
          </a:solidFill>
          <a:ln w="317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5" name="Oval 29"/>
          <p:cNvSpPr>
            <a:spLocks noChangeArrowheads="1"/>
          </p:cNvSpPr>
          <p:nvPr/>
        </p:nvSpPr>
        <p:spPr bwMode="auto">
          <a:xfrm>
            <a:off x="5486400" y="4312326"/>
            <a:ext cx="152400" cy="519351"/>
          </a:xfrm>
          <a:prstGeom prst="ellipse">
            <a:avLst/>
          </a:prstGeom>
          <a:noFill/>
          <a:ln w="3175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6" name="Oval 30"/>
          <p:cNvSpPr>
            <a:spLocks noChangeArrowheads="1"/>
          </p:cNvSpPr>
          <p:nvPr/>
        </p:nvSpPr>
        <p:spPr bwMode="auto">
          <a:xfrm>
            <a:off x="5486400" y="4464726"/>
            <a:ext cx="152400" cy="519351"/>
          </a:xfrm>
          <a:prstGeom prst="ellipse">
            <a:avLst/>
          </a:prstGeom>
          <a:solidFill>
            <a:srgbClr val="FF6600"/>
          </a:solidFill>
          <a:ln w="317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7" name="Oval 31"/>
          <p:cNvSpPr>
            <a:spLocks noChangeArrowheads="1"/>
          </p:cNvSpPr>
          <p:nvPr/>
        </p:nvSpPr>
        <p:spPr bwMode="auto">
          <a:xfrm>
            <a:off x="5486400" y="4159926"/>
            <a:ext cx="152400" cy="519351"/>
          </a:xfrm>
          <a:prstGeom prst="ellipse">
            <a:avLst/>
          </a:prstGeom>
          <a:noFill/>
          <a:ln w="3175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8" name="Oval 32"/>
          <p:cNvSpPr>
            <a:spLocks noChangeArrowheads="1"/>
          </p:cNvSpPr>
          <p:nvPr/>
        </p:nvSpPr>
        <p:spPr bwMode="auto">
          <a:xfrm>
            <a:off x="5486400" y="4007526"/>
            <a:ext cx="152400" cy="519351"/>
          </a:xfrm>
          <a:prstGeom prst="ellipse">
            <a:avLst/>
          </a:prstGeom>
          <a:noFill/>
          <a:ln w="3175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89" name="Oval 33"/>
          <p:cNvSpPr>
            <a:spLocks noChangeArrowheads="1"/>
          </p:cNvSpPr>
          <p:nvPr/>
        </p:nvSpPr>
        <p:spPr bwMode="auto">
          <a:xfrm>
            <a:off x="5486400" y="3855126"/>
            <a:ext cx="152400" cy="519351"/>
          </a:xfrm>
          <a:prstGeom prst="ellipse">
            <a:avLst/>
          </a:prstGeom>
          <a:solidFill>
            <a:srgbClr val="FF6600"/>
          </a:solidFill>
          <a:ln w="317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2695" name="Text Box 39"/>
          <p:cNvSpPr txBox="1">
            <a:spLocks noChangeArrowheads="1"/>
          </p:cNvSpPr>
          <p:nvPr/>
        </p:nvSpPr>
        <p:spPr bwMode="auto">
          <a:xfrm>
            <a:off x="5412559" y="48756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sym typeface="Symbol" panose="05050102010706020507" pitchFamily="18" charset="2"/>
              </a:rPr>
              <a:t>=</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49</a:t>
            </a:fld>
            <a:endParaRPr lang="zh-CN" altLang="en-US"/>
          </a:p>
        </p:txBody>
      </p:sp>
      <p:sp>
        <p:nvSpPr>
          <p:cNvPr id="3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3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5073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a:xfrm>
            <a:off x="2209800" y="358775"/>
            <a:ext cx="7772400" cy="1143000"/>
          </a:xfrm>
        </p:spPr>
        <p:txBody>
          <a:bodyPr/>
          <a:lstStyle/>
          <a:p>
            <a:r>
              <a:rPr lang="en-US" altLang="zh-CN">
                <a:ea typeface="宋体" panose="02010600030101010101" pitchFamily="2" charset="-122"/>
              </a:rPr>
              <a:t>What is cryptology?</a:t>
            </a:r>
          </a:p>
        </p:txBody>
      </p:sp>
      <p:sp>
        <p:nvSpPr>
          <p:cNvPr id="495619" name="Rectangle 3"/>
          <p:cNvSpPr>
            <a:spLocks noGrp="1" noChangeArrowheads="1"/>
          </p:cNvSpPr>
          <p:nvPr>
            <p:ph type="body" idx="1"/>
          </p:nvPr>
        </p:nvSpPr>
        <p:spPr>
          <a:xfrm>
            <a:off x="1774826" y="1447800"/>
            <a:ext cx="8740775" cy="4648200"/>
          </a:xfrm>
        </p:spPr>
        <p:txBody>
          <a:bodyPr/>
          <a:lstStyle/>
          <a:p>
            <a:r>
              <a:rPr lang="en-US" altLang="zh-CN">
                <a:ea typeface="宋体" panose="02010600030101010101" pitchFamily="2" charset="-122"/>
              </a:rPr>
              <a:t>Greek: “krypto” = hide</a:t>
            </a:r>
          </a:p>
          <a:p>
            <a:r>
              <a:rPr lang="en-US" altLang="zh-CN">
                <a:ea typeface="宋体" panose="02010600030101010101" pitchFamily="2" charset="-122"/>
              </a:rPr>
              <a:t>Cryptology – science of hiding</a:t>
            </a:r>
          </a:p>
          <a:p>
            <a:pPr lvl="1"/>
            <a:r>
              <a:rPr lang="en-US" altLang="zh-CN">
                <a:ea typeface="宋体" panose="02010600030101010101" pitchFamily="2" charset="-122"/>
              </a:rPr>
              <a:t>Cryptography, Cryptanalysis – hide meaning of a message</a:t>
            </a:r>
          </a:p>
          <a:p>
            <a:pPr lvl="1"/>
            <a:r>
              <a:rPr lang="en-US" altLang="zh-CN">
                <a:ea typeface="宋体" panose="02010600030101010101" pitchFamily="2" charset="-122"/>
              </a:rPr>
              <a:t>Steganography, Steganalysis – hide existence of a message</a:t>
            </a:r>
          </a:p>
          <a:p>
            <a:r>
              <a:rPr lang="en-US" altLang="zh-CN">
                <a:ea typeface="宋体" panose="02010600030101010101" pitchFamily="2" charset="-122"/>
              </a:rPr>
              <a:t>Cryptography – secret writing</a:t>
            </a:r>
          </a:p>
          <a:p>
            <a:r>
              <a:rPr lang="en-US" altLang="zh-CN">
                <a:ea typeface="宋体" panose="02010600030101010101" pitchFamily="2" charset="-122"/>
              </a:rPr>
              <a:t>Cryptanalysis – analyzing (breaking) secrets</a:t>
            </a:r>
          </a:p>
          <a:p>
            <a:pPr lvl="1">
              <a:buFontTx/>
              <a:buNone/>
            </a:pPr>
            <a:r>
              <a:rPr lang="en-US" altLang="zh-CN">
                <a:ea typeface="宋体" panose="02010600030101010101" pitchFamily="2" charset="-122"/>
              </a:rPr>
              <a:t>	</a:t>
            </a:r>
            <a:r>
              <a:rPr lang="en-US" altLang="zh-CN" i="1">
                <a:ea typeface="宋体" panose="02010600030101010101" pitchFamily="2" charset="-122"/>
              </a:rPr>
              <a:t>Cryptanalysis</a:t>
            </a:r>
            <a:r>
              <a:rPr lang="en-US" altLang="zh-CN">
                <a:ea typeface="宋体" panose="02010600030101010101" pitchFamily="2" charset="-122"/>
              </a:rPr>
              <a:t> is what attacker does</a:t>
            </a:r>
          </a:p>
          <a:p>
            <a:pPr lvl="1">
              <a:buFontTx/>
              <a:buNone/>
            </a:pPr>
            <a:r>
              <a:rPr lang="en-US" altLang="zh-CN">
                <a:ea typeface="宋体" panose="02010600030101010101" pitchFamily="2" charset="-122"/>
              </a:rPr>
              <a:t>	</a:t>
            </a:r>
            <a:r>
              <a:rPr lang="en-US" altLang="zh-CN" i="1">
                <a:ea typeface="宋体" panose="02010600030101010101" pitchFamily="2" charset="-122"/>
              </a:rPr>
              <a:t>Decipher</a:t>
            </a:r>
            <a:r>
              <a:rPr lang="en-US" altLang="zh-CN">
                <a:ea typeface="宋体" panose="02010600030101010101" pitchFamily="2" charset="-122"/>
              </a:rPr>
              <a:t> or </a:t>
            </a:r>
            <a:r>
              <a:rPr lang="en-US" altLang="zh-CN" i="1">
                <a:ea typeface="宋体" panose="02010600030101010101" pitchFamily="2" charset="-122"/>
              </a:rPr>
              <a:t>Decryption</a:t>
            </a:r>
            <a:r>
              <a:rPr lang="en-US" altLang="zh-CN">
                <a:ea typeface="宋体" panose="02010600030101010101" pitchFamily="2" charset="-122"/>
              </a:rPr>
              <a:t> is what legitimate receiver does</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5</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76918459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r>
              <a:rPr lang="en-US" altLang="zh-CN">
                <a:ea typeface="宋体" panose="02010600030101010101" pitchFamily="2" charset="-122"/>
              </a:rPr>
              <a:t>Looping Tapes</a:t>
            </a:r>
          </a:p>
        </p:txBody>
      </p:sp>
      <p:pic>
        <p:nvPicPr>
          <p:cNvPr id="583684" name="Picture 4"/>
          <p:cNvPicPr>
            <a:picLocks noChangeAspect="1" noChangeArrowheads="1"/>
          </p:cNvPicPr>
          <p:nvPr/>
        </p:nvPicPr>
        <p:blipFill>
          <a:blip r:embed="rId2">
            <a:extLst>
              <a:ext uri="{28A0092B-C50C-407E-A947-70E740481C1C}">
                <a14:useLocalDpi xmlns:a14="http://schemas.microsoft.com/office/drawing/2010/main" val="0"/>
              </a:ext>
            </a:extLst>
          </a:blip>
          <a:srcRect r="6093"/>
          <a:stretch>
            <a:fillRect/>
          </a:stretch>
        </p:blipFill>
        <p:spPr bwMode="auto">
          <a:xfrm>
            <a:off x="2099464" y="1531938"/>
            <a:ext cx="4624388"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685" name="Text Box 5"/>
          <p:cNvSpPr txBox="1">
            <a:spLocks noChangeArrowheads="1"/>
          </p:cNvSpPr>
          <p:nvPr/>
        </p:nvSpPr>
        <p:spPr bwMode="auto">
          <a:xfrm>
            <a:off x="521722" y="1524001"/>
            <a:ext cx="13262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Tape 1 </a:t>
            </a:r>
          </a:p>
          <a:p>
            <a:r>
              <a:rPr lang="en-US" altLang="zh-CN" dirty="0">
                <a:ea typeface="宋体" panose="02010600030101010101" pitchFamily="2" charset="-122"/>
              </a:rPr>
              <a:t>(999 letters)</a:t>
            </a:r>
          </a:p>
        </p:txBody>
      </p:sp>
      <p:sp>
        <p:nvSpPr>
          <p:cNvPr id="583686" name="Text Box 6"/>
          <p:cNvSpPr txBox="1">
            <a:spLocks noChangeArrowheads="1"/>
          </p:cNvSpPr>
          <p:nvPr/>
        </p:nvSpPr>
        <p:spPr bwMode="auto">
          <a:xfrm>
            <a:off x="512767" y="2681289"/>
            <a:ext cx="11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Tape 2 </a:t>
            </a:r>
          </a:p>
          <a:p>
            <a:r>
              <a:rPr lang="en-US" altLang="zh-CN" sz="1400" dirty="0">
                <a:ea typeface="宋体" panose="02010600030101010101" pitchFamily="2" charset="-122"/>
              </a:rPr>
              <a:t>(1000 letters)</a:t>
            </a:r>
          </a:p>
        </p:txBody>
      </p:sp>
      <p:pic>
        <p:nvPicPr>
          <p:cNvPr id="5836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415" y="2768600"/>
            <a:ext cx="4924425"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688" name="Picture 8"/>
          <p:cNvPicPr>
            <a:picLocks noChangeAspect="1" noChangeArrowheads="1"/>
          </p:cNvPicPr>
          <p:nvPr/>
        </p:nvPicPr>
        <p:blipFill>
          <a:blip r:embed="rId2">
            <a:extLst>
              <a:ext uri="{28A0092B-C50C-407E-A947-70E740481C1C}">
                <a14:useLocalDpi xmlns:a14="http://schemas.microsoft.com/office/drawing/2010/main" val="0"/>
              </a:ext>
            </a:extLst>
          </a:blip>
          <a:srcRect r="6093"/>
          <a:stretch>
            <a:fillRect/>
          </a:stretch>
        </p:blipFill>
        <p:spPr bwMode="auto">
          <a:xfrm>
            <a:off x="6752428" y="1538288"/>
            <a:ext cx="4624387"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68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415" y="2763838"/>
            <a:ext cx="4924425"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690" name="Text Box 10"/>
          <p:cNvSpPr txBox="1">
            <a:spLocks noChangeArrowheads="1"/>
          </p:cNvSpPr>
          <p:nvPr/>
        </p:nvSpPr>
        <p:spPr bwMode="auto">
          <a:xfrm>
            <a:off x="2102780" y="4309547"/>
            <a:ext cx="7674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The tape equivalent to Tape 1 </a:t>
            </a:r>
            <a:r>
              <a:rPr lang="en-US" altLang="zh-CN" dirty="0">
                <a:ea typeface="宋体" panose="02010600030101010101" pitchFamily="2" charset="-122"/>
                <a:sym typeface="Symbol" panose="05050102010706020507" pitchFamily="18" charset="2"/>
              </a:rPr>
              <a:t> Tape </a:t>
            </a:r>
            <a:r>
              <a:rPr lang="en-US" altLang="zh-CN" dirty="0" smtClean="0">
                <a:ea typeface="宋体" panose="02010600030101010101" pitchFamily="2" charset="-122"/>
                <a:sym typeface="Symbol" panose="05050102010706020507" pitchFamily="18" charset="2"/>
              </a:rPr>
              <a:t>2 would </a:t>
            </a:r>
            <a:r>
              <a:rPr lang="en-US" altLang="zh-CN" dirty="0">
                <a:ea typeface="宋体" panose="02010600030101010101" pitchFamily="2" charset="-122"/>
                <a:sym typeface="Symbol" panose="05050102010706020507" pitchFamily="18" charset="2"/>
              </a:rPr>
              <a:t>not repeat for 999 * 1000 letters!</a:t>
            </a:r>
          </a:p>
        </p:txBody>
      </p:sp>
      <p:sp>
        <p:nvSpPr>
          <p:cNvPr id="583691" name="Text Box 11"/>
          <p:cNvSpPr txBox="1">
            <a:spLocks noChangeArrowheads="1"/>
          </p:cNvSpPr>
          <p:nvPr/>
        </p:nvSpPr>
        <p:spPr bwMode="auto">
          <a:xfrm>
            <a:off x="1847983" y="5068382"/>
            <a:ext cx="8548687" cy="977900"/>
          </a:xfrm>
          <a:prstGeom prst="rect">
            <a:avLst/>
          </a:prstGeom>
          <a:noFill/>
          <a:ln w="317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ea typeface="宋体" panose="02010600030101010101" pitchFamily="2" charset="-122"/>
              </a:rPr>
              <a:t>Note: it is no longer a perfect cipher though.  Some keys are not possible after 1001 letters.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50</a:t>
            </a:fld>
            <a:endParaRPr lang="zh-CN" altLang="en-US"/>
          </a:p>
        </p:txBody>
      </p:sp>
      <p:sp>
        <p:nvSpPr>
          <p:cNvPr id="14"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15"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322272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a:xfrm>
            <a:off x="1981200" y="76200"/>
            <a:ext cx="8229600" cy="1143000"/>
          </a:xfrm>
        </p:spPr>
        <p:txBody>
          <a:bodyPr/>
          <a:lstStyle/>
          <a:p>
            <a:r>
              <a:rPr lang="en-US" altLang="zh-CN">
                <a:ea typeface="宋体" panose="02010600030101010101" pitchFamily="2" charset="-122"/>
              </a:rPr>
              <a:t>Lorenz Cipher</a:t>
            </a:r>
          </a:p>
        </p:txBody>
      </p:sp>
      <p:sp>
        <p:nvSpPr>
          <p:cNvPr id="580611" name="Rectangle 3"/>
          <p:cNvSpPr>
            <a:spLocks noGrp="1" noChangeArrowheads="1"/>
          </p:cNvSpPr>
          <p:nvPr>
            <p:ph type="body" idx="1"/>
          </p:nvPr>
        </p:nvSpPr>
        <p:spPr>
          <a:xfrm>
            <a:off x="1660525" y="1030289"/>
            <a:ext cx="8872538" cy="4916487"/>
          </a:xfrm>
        </p:spPr>
        <p:txBody>
          <a:bodyPr/>
          <a:lstStyle/>
          <a:p>
            <a:r>
              <a:rPr lang="en-US" altLang="zh-CN">
                <a:ea typeface="宋体" panose="02010600030101010101" pitchFamily="2" charset="-122"/>
              </a:rPr>
              <a:t>Based on the Vernam and Morehouse</a:t>
            </a:r>
          </a:p>
          <a:p>
            <a:pPr lvl="1"/>
            <a:r>
              <a:rPr lang="en-US" altLang="zh-CN">
                <a:ea typeface="宋体" panose="02010600030101010101" pitchFamily="2" charset="-122"/>
              </a:rPr>
              <a:t>Used Baudot code</a:t>
            </a:r>
          </a:p>
          <a:p>
            <a:r>
              <a:rPr lang="en-US" altLang="zh-CN">
                <a:ea typeface="宋体" panose="02010600030101010101" pitchFamily="2" charset="-122"/>
              </a:rPr>
              <a:t>Believed managing long paper tapes during wartime was too difficult</a:t>
            </a:r>
          </a:p>
          <a:p>
            <a:r>
              <a:rPr lang="en-US" altLang="zh-CN">
                <a:ea typeface="宋体" panose="02010600030101010101" pitchFamily="2" charset="-122"/>
              </a:rPr>
              <a:t>Machine generates key sequence</a:t>
            </a:r>
          </a:p>
          <a:p>
            <a:pPr lvl="1"/>
            <a:r>
              <a:rPr lang="en-US" altLang="zh-CN">
                <a:ea typeface="宋体" panose="02010600030101010101" pitchFamily="2" charset="-122"/>
              </a:rPr>
              <a:t>If two machines start in same configuration, same key sequence</a:t>
            </a:r>
          </a:p>
          <a:p>
            <a:pPr lvl="1"/>
            <a:r>
              <a:rPr lang="en-US" altLang="zh-CN">
                <a:ea typeface="宋体" panose="02010600030101010101" pitchFamily="2" charset="-122"/>
              </a:rPr>
              <a:t>Will not repeat for ~ 10</a:t>
            </a:r>
            <a:r>
              <a:rPr lang="en-US" altLang="zh-CN" baseline="30000">
                <a:ea typeface="宋体" panose="02010600030101010101" pitchFamily="2" charset="-122"/>
              </a:rPr>
              <a:t>19</a:t>
            </a:r>
            <a:r>
              <a:rPr lang="en-US" altLang="zh-CN">
                <a:ea typeface="宋体" panose="02010600030101010101" pitchFamily="2" charset="-122"/>
              </a:rPr>
              <a:t> letters</a:t>
            </a:r>
          </a:p>
        </p:txBody>
      </p:sp>
      <p:sp>
        <p:nvSpPr>
          <p:cNvPr id="580612" name="Text Box 4"/>
          <p:cNvSpPr txBox="1">
            <a:spLocks noChangeArrowheads="1"/>
          </p:cNvSpPr>
          <p:nvPr/>
        </p:nvSpPr>
        <p:spPr bwMode="auto">
          <a:xfrm>
            <a:off x="301925" y="5334001"/>
            <a:ext cx="11222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2" algn="ctr">
              <a:spcBef>
                <a:spcPct val="20000"/>
              </a:spcBef>
            </a:pPr>
            <a:r>
              <a:rPr lang="en-US" altLang="zh-CN" sz="2400" dirty="0">
                <a:ea typeface="宋体" panose="02010600030101010101" pitchFamily="2" charset="-122"/>
              </a:rPr>
              <a:t>All words ever spoken or written by all humans is </a:t>
            </a:r>
            <a:r>
              <a:rPr lang="en-US" altLang="zh-CN" sz="2400" dirty="0" smtClean="0">
                <a:ea typeface="宋体" panose="02010600030101010101" pitchFamily="2" charset="-122"/>
              </a:rPr>
              <a:t>estimated around </a:t>
            </a:r>
            <a:r>
              <a:rPr lang="en-US" altLang="zh-CN" sz="2400" dirty="0">
                <a:ea typeface="宋体" panose="02010600030101010101" pitchFamily="2" charset="-122"/>
              </a:rPr>
              <a:t>10</a:t>
            </a:r>
            <a:r>
              <a:rPr lang="en-US" altLang="zh-CN" sz="2400" baseline="30000" dirty="0">
                <a:ea typeface="宋体" panose="02010600030101010101" pitchFamily="2" charset="-122"/>
              </a:rPr>
              <a:t>18</a:t>
            </a:r>
            <a:r>
              <a:rPr lang="en-US" altLang="zh-CN" sz="2400" dirty="0">
                <a:ea typeface="宋体" panose="02010600030101010101" pitchFamily="2" charset="-122"/>
              </a:rPr>
              <a:t> letters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51</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677703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0612"/>
                                        </p:tgtEl>
                                        <p:attrNameLst>
                                          <p:attrName>style.visibility</p:attrName>
                                        </p:attrNameLst>
                                      </p:cBhvr>
                                      <p:to>
                                        <p:strVal val="visible"/>
                                      </p:to>
                                    </p:set>
                                    <p:animEffect transition="in" filter="dissolve">
                                      <p:cBhvr>
                                        <p:cTn id="7" dur="500"/>
                                        <p:tgtEl>
                                          <p:spTgt spid="580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1990725" y="133350"/>
            <a:ext cx="8229600" cy="1143000"/>
          </a:xfrm>
        </p:spPr>
        <p:txBody>
          <a:bodyPr/>
          <a:lstStyle/>
          <a:p>
            <a:r>
              <a:rPr lang="en-US" altLang="zh-CN">
                <a:ea typeface="宋体" panose="02010600030101010101" pitchFamily="2" charset="-122"/>
              </a:rPr>
              <a:t>Lorenz Cipher Machine</a:t>
            </a:r>
          </a:p>
        </p:txBody>
      </p:sp>
      <p:pic>
        <p:nvPicPr>
          <p:cNvPr id="584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039" y="1109663"/>
            <a:ext cx="6867525" cy="510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52</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0798654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r>
              <a:rPr lang="en-US" altLang="zh-CN">
                <a:ea typeface="宋体" panose="02010600030101010101" pitchFamily="2" charset="-122"/>
              </a:rPr>
              <a:t>Lorenz Wheels</a:t>
            </a:r>
          </a:p>
        </p:txBody>
      </p:sp>
      <p:pic>
        <p:nvPicPr>
          <p:cNvPr id="585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238" y="1265238"/>
            <a:ext cx="642620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5733" name="Text Box 5"/>
          <p:cNvSpPr txBox="1">
            <a:spLocks noChangeArrowheads="1"/>
          </p:cNvSpPr>
          <p:nvPr/>
        </p:nvSpPr>
        <p:spPr bwMode="auto">
          <a:xfrm>
            <a:off x="1676400" y="2057401"/>
            <a:ext cx="22875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ea typeface="宋体" panose="02010600030101010101" pitchFamily="2" charset="-122"/>
              </a:rPr>
              <a:t>12 wheels</a:t>
            </a:r>
          </a:p>
          <a:p>
            <a:r>
              <a:rPr lang="en-US" altLang="zh-CN">
                <a:ea typeface="宋体" panose="02010600030101010101" pitchFamily="2" charset="-122"/>
              </a:rPr>
              <a:t>501 pins</a:t>
            </a:r>
          </a:p>
          <a:p>
            <a:r>
              <a:rPr lang="en-US" altLang="zh-CN">
                <a:ea typeface="宋体" panose="02010600030101010101" pitchFamily="2" charset="-122"/>
              </a:rPr>
              <a:t>total (set</a:t>
            </a:r>
          </a:p>
          <a:p>
            <a:r>
              <a:rPr lang="en-US" altLang="zh-CN">
                <a:ea typeface="宋体" panose="02010600030101010101" pitchFamily="2" charset="-122"/>
              </a:rPr>
              <a:t>to control wheels)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53</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114327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r>
              <a:rPr lang="en-US" altLang="zh-CN">
                <a:ea typeface="宋体" panose="02010600030101010101" pitchFamily="2" charset="-122"/>
              </a:rPr>
              <a:t>Wheel Operation</a:t>
            </a:r>
          </a:p>
        </p:txBody>
      </p:sp>
      <p:pic>
        <p:nvPicPr>
          <p:cNvPr id="586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6" y="1524000"/>
            <a:ext cx="5534025" cy="457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6757" name="Text Box 5"/>
          <p:cNvSpPr txBox="1">
            <a:spLocks noChangeArrowheads="1"/>
          </p:cNvSpPr>
          <p:nvPr/>
        </p:nvSpPr>
        <p:spPr bwMode="auto">
          <a:xfrm>
            <a:off x="3342859" y="1531938"/>
            <a:ext cx="149425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a:ea typeface="宋体" panose="02010600030101010101" pitchFamily="2" charset="-122"/>
              </a:rPr>
              <a:t>Bit</a:t>
            </a:r>
          </a:p>
          <a:p>
            <a:pPr algn="r"/>
            <a:r>
              <a:rPr lang="en-US" altLang="zh-CN">
                <a:ea typeface="宋体" panose="02010600030101010101" pitchFamily="2" charset="-122"/>
              </a:rPr>
              <a:t>channels</a:t>
            </a:r>
          </a:p>
          <a:p>
            <a:pPr algn="r"/>
            <a:r>
              <a:rPr lang="en-US" altLang="zh-CN">
                <a:ea typeface="宋体" panose="02010600030101010101" pitchFamily="2" charset="-122"/>
              </a:rPr>
              <a:t>(5 for Baudot)</a:t>
            </a:r>
          </a:p>
        </p:txBody>
      </p:sp>
      <p:sp>
        <p:nvSpPr>
          <p:cNvPr id="586758" name="Oval 6"/>
          <p:cNvSpPr>
            <a:spLocks noChangeArrowheads="1"/>
          </p:cNvSpPr>
          <p:nvPr/>
        </p:nvSpPr>
        <p:spPr bwMode="auto">
          <a:xfrm rot="1735890">
            <a:off x="5854700" y="2693869"/>
            <a:ext cx="763588" cy="519351"/>
          </a:xfrm>
          <a:prstGeom prst="ellipse">
            <a:avLst/>
          </a:prstGeom>
          <a:noFill/>
          <a:ln w="31750">
            <a:solidFill>
              <a:srgbClr val="DD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cxnSp>
        <p:nvCxnSpPr>
          <p:cNvPr id="586760" name="AutoShape 8"/>
          <p:cNvCxnSpPr>
            <a:cxnSpLocks noChangeShapeType="1"/>
            <a:stCxn id="586757" idx="3"/>
            <a:endCxn id="586758" idx="2"/>
          </p:cNvCxnSpPr>
          <p:nvPr/>
        </p:nvCxnSpPr>
        <p:spPr bwMode="auto">
          <a:xfrm>
            <a:off x="4837114" y="1993604"/>
            <a:ext cx="1065235" cy="775243"/>
          </a:xfrm>
          <a:prstGeom prst="straightConnector1">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6761" name="Oval 9"/>
          <p:cNvSpPr>
            <a:spLocks noChangeArrowheads="1"/>
          </p:cNvSpPr>
          <p:nvPr/>
        </p:nvSpPr>
        <p:spPr bwMode="auto">
          <a:xfrm rot="1054422">
            <a:off x="6054725" y="3383638"/>
            <a:ext cx="2819400" cy="519351"/>
          </a:xfrm>
          <a:prstGeom prst="ellipse">
            <a:avLst/>
          </a:prstGeom>
          <a:noFill/>
          <a:ln w="317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6762" name="Text Box 10"/>
          <p:cNvSpPr txBox="1">
            <a:spLocks noChangeArrowheads="1"/>
          </p:cNvSpPr>
          <p:nvPr/>
        </p:nvSpPr>
        <p:spPr bwMode="auto">
          <a:xfrm>
            <a:off x="3962666" y="4367213"/>
            <a:ext cx="181107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zh-CN">
                <a:ea typeface="宋体" panose="02010600030101010101" pitchFamily="2" charset="-122"/>
              </a:rPr>
              <a:t>Two XORs</a:t>
            </a:r>
          </a:p>
          <a:p>
            <a:pPr algn="r"/>
            <a:r>
              <a:rPr lang="en-US" altLang="zh-CN">
                <a:ea typeface="宋体" panose="02010600030101010101" pitchFamily="2" charset="-122"/>
              </a:rPr>
              <a:t>with key bits</a:t>
            </a:r>
          </a:p>
          <a:p>
            <a:pPr algn="r"/>
            <a:r>
              <a:rPr lang="en-US" altLang="zh-CN">
                <a:ea typeface="宋体" panose="02010600030101010101" pitchFamily="2" charset="-122"/>
              </a:rPr>
              <a:t>(like paper tapes)</a:t>
            </a:r>
          </a:p>
        </p:txBody>
      </p:sp>
      <p:cxnSp>
        <p:nvCxnSpPr>
          <p:cNvPr id="586763" name="AutoShape 11"/>
          <p:cNvCxnSpPr>
            <a:cxnSpLocks noChangeShapeType="1"/>
            <a:stCxn id="586762" idx="3"/>
            <a:endCxn id="586761" idx="4"/>
          </p:cNvCxnSpPr>
          <p:nvPr/>
        </p:nvCxnSpPr>
        <p:spPr bwMode="auto">
          <a:xfrm flipV="1">
            <a:off x="5773739" y="3890870"/>
            <a:ext cx="1612283" cy="938009"/>
          </a:xfrm>
          <a:prstGeom prst="straightConnector1">
            <a:avLst/>
          </a:prstGeom>
          <a:noFill/>
          <a:ln w="317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灯片编号占位符 1"/>
          <p:cNvSpPr>
            <a:spLocks noGrp="1"/>
          </p:cNvSpPr>
          <p:nvPr>
            <p:ph type="sldNum" sz="quarter" idx="12"/>
          </p:nvPr>
        </p:nvSpPr>
        <p:spPr/>
        <p:txBody>
          <a:bodyPr/>
          <a:lstStyle/>
          <a:p>
            <a:fld id="{1FF18F41-E0A9-4F72-861C-BE4AABE77BA0}" type="slidenum">
              <a:rPr lang="zh-CN" altLang="en-US" smtClean="0"/>
              <a:t>54</a:t>
            </a:fld>
            <a:endParaRPr lang="zh-CN" altLang="en-US"/>
          </a:p>
        </p:txBody>
      </p:sp>
      <p:sp>
        <p:nvSpPr>
          <p:cNvPr id="13"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14"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743613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6758"/>
                                        </p:tgtEl>
                                        <p:attrNameLst>
                                          <p:attrName>style.visibility</p:attrName>
                                        </p:attrNameLst>
                                      </p:cBhvr>
                                      <p:to>
                                        <p:strVal val="visible"/>
                                      </p:to>
                                    </p:set>
                                    <p:animEffect transition="in" filter="dissolve">
                                      <p:cBhvr>
                                        <p:cTn id="7" dur="500"/>
                                        <p:tgtEl>
                                          <p:spTgt spid="586758"/>
                                        </p:tgtEl>
                                      </p:cBhvr>
                                    </p:animEffect>
                                  </p:childTnLst>
                                </p:cTn>
                              </p:par>
                              <p:par>
                                <p:cTn id="8" presetID="9" presetClass="entr" presetSubtype="0" fill="hold" nodeType="withEffect">
                                  <p:stCondLst>
                                    <p:cond delay="0"/>
                                  </p:stCondLst>
                                  <p:childTnLst>
                                    <p:set>
                                      <p:cBhvr>
                                        <p:cTn id="9" dur="1" fill="hold">
                                          <p:stCondLst>
                                            <p:cond delay="0"/>
                                          </p:stCondLst>
                                        </p:cTn>
                                        <p:tgtEl>
                                          <p:spTgt spid="586760"/>
                                        </p:tgtEl>
                                        <p:attrNameLst>
                                          <p:attrName>style.visibility</p:attrName>
                                        </p:attrNameLst>
                                      </p:cBhvr>
                                      <p:to>
                                        <p:strVal val="visible"/>
                                      </p:to>
                                    </p:set>
                                    <p:animEffect transition="in" filter="dissolve">
                                      <p:cBhvr>
                                        <p:cTn id="10" dur="500"/>
                                        <p:tgtEl>
                                          <p:spTgt spid="58676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86757"/>
                                        </p:tgtEl>
                                        <p:attrNameLst>
                                          <p:attrName>style.visibility</p:attrName>
                                        </p:attrNameLst>
                                      </p:cBhvr>
                                      <p:to>
                                        <p:strVal val="visible"/>
                                      </p:to>
                                    </p:set>
                                    <p:animEffect transition="in" filter="dissolve">
                                      <p:cBhvr>
                                        <p:cTn id="13" dur="500"/>
                                        <p:tgtEl>
                                          <p:spTgt spid="58675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86761"/>
                                        </p:tgtEl>
                                        <p:attrNameLst>
                                          <p:attrName>style.visibility</p:attrName>
                                        </p:attrNameLst>
                                      </p:cBhvr>
                                      <p:to>
                                        <p:strVal val="visible"/>
                                      </p:to>
                                    </p:set>
                                    <p:animEffect transition="in" filter="dissolve">
                                      <p:cBhvr>
                                        <p:cTn id="18" dur="500"/>
                                        <p:tgtEl>
                                          <p:spTgt spid="586761"/>
                                        </p:tgtEl>
                                      </p:cBhvr>
                                    </p:animEffect>
                                  </p:childTnLst>
                                </p:cTn>
                              </p:par>
                              <p:par>
                                <p:cTn id="19" presetID="9" presetClass="entr" presetSubtype="0" fill="hold" nodeType="withEffect">
                                  <p:stCondLst>
                                    <p:cond delay="0"/>
                                  </p:stCondLst>
                                  <p:childTnLst>
                                    <p:set>
                                      <p:cBhvr>
                                        <p:cTn id="20" dur="1" fill="hold">
                                          <p:stCondLst>
                                            <p:cond delay="0"/>
                                          </p:stCondLst>
                                        </p:cTn>
                                        <p:tgtEl>
                                          <p:spTgt spid="586763"/>
                                        </p:tgtEl>
                                        <p:attrNameLst>
                                          <p:attrName>style.visibility</p:attrName>
                                        </p:attrNameLst>
                                      </p:cBhvr>
                                      <p:to>
                                        <p:strVal val="visible"/>
                                      </p:to>
                                    </p:set>
                                    <p:animEffect transition="in" filter="dissolve">
                                      <p:cBhvr>
                                        <p:cTn id="21" dur="500"/>
                                        <p:tgtEl>
                                          <p:spTgt spid="58676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86762"/>
                                        </p:tgtEl>
                                        <p:attrNameLst>
                                          <p:attrName>style.visibility</p:attrName>
                                        </p:attrNameLst>
                                      </p:cBhvr>
                                      <p:to>
                                        <p:strVal val="visible"/>
                                      </p:to>
                                    </p:set>
                                    <p:animEffect transition="in" filter="dissolve">
                                      <p:cBhvr>
                                        <p:cTn id="24" dur="500"/>
                                        <p:tgtEl>
                                          <p:spTgt spid="586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7" grpId="0"/>
      <p:bldP spid="586758" grpId="0" animBg="1"/>
      <p:bldP spid="586761" grpId="0" animBg="1"/>
      <p:bldP spid="58676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p:txBody>
          <a:bodyPr/>
          <a:lstStyle/>
          <a:p>
            <a:r>
              <a:rPr lang="en-US" altLang="zh-CN">
                <a:ea typeface="宋体" panose="02010600030101010101" pitchFamily="2" charset="-122"/>
              </a:rPr>
              <a:t>Wheel Operation</a:t>
            </a:r>
          </a:p>
        </p:txBody>
      </p:sp>
      <p:pic>
        <p:nvPicPr>
          <p:cNvPr id="587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1" y="1304925"/>
            <a:ext cx="5534025" cy="457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7786" name="Text Box 10"/>
          <p:cNvSpPr txBox="1">
            <a:spLocks noChangeArrowheads="1"/>
          </p:cNvSpPr>
          <p:nvPr/>
        </p:nvSpPr>
        <p:spPr bwMode="auto">
          <a:xfrm>
            <a:off x="1376363" y="1241425"/>
            <a:ext cx="3384551"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3600">
                <a:ea typeface="宋体" panose="02010600030101010101" pitchFamily="2" charset="-122"/>
              </a:rPr>
              <a:t>Each K wheel</a:t>
            </a:r>
          </a:p>
          <a:p>
            <a:pPr algn="r"/>
            <a:r>
              <a:rPr lang="en-US" altLang="zh-CN" sz="3600">
                <a:ea typeface="宋体" panose="02010600030101010101" pitchFamily="2" charset="-122"/>
              </a:rPr>
              <a:t>rotates every letter</a:t>
            </a:r>
          </a:p>
        </p:txBody>
      </p:sp>
      <p:sp>
        <p:nvSpPr>
          <p:cNvPr id="587787" name="Oval 11"/>
          <p:cNvSpPr>
            <a:spLocks noChangeArrowheads="1"/>
          </p:cNvSpPr>
          <p:nvPr/>
        </p:nvSpPr>
        <p:spPr bwMode="auto">
          <a:xfrm rot="1735890">
            <a:off x="6370639" y="2316044"/>
            <a:ext cx="733425" cy="519351"/>
          </a:xfrm>
          <a:prstGeom prst="ellipse">
            <a:avLst/>
          </a:prstGeom>
          <a:noFill/>
          <a:ln w="31750">
            <a:solidFill>
              <a:srgbClr val="DD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cxnSp>
        <p:nvCxnSpPr>
          <p:cNvPr id="587788" name="AutoShape 12"/>
          <p:cNvCxnSpPr>
            <a:cxnSpLocks noChangeShapeType="1"/>
            <a:stCxn id="587786" idx="3"/>
            <a:endCxn id="587787" idx="2"/>
          </p:cNvCxnSpPr>
          <p:nvPr/>
        </p:nvCxnSpPr>
        <p:spPr bwMode="auto">
          <a:xfrm>
            <a:off x="4760914" y="2111375"/>
            <a:ext cx="1655491" cy="286942"/>
          </a:xfrm>
          <a:prstGeom prst="straightConnector1">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7789" name="Oval 13"/>
          <p:cNvSpPr>
            <a:spLocks noChangeArrowheads="1"/>
          </p:cNvSpPr>
          <p:nvPr/>
        </p:nvSpPr>
        <p:spPr bwMode="auto">
          <a:xfrm>
            <a:off x="5305425" y="4264700"/>
            <a:ext cx="2057400" cy="519351"/>
          </a:xfrm>
          <a:prstGeom prst="ellipse">
            <a:avLst/>
          </a:prstGeom>
          <a:noFill/>
          <a:ln w="317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7790" name="Text Box 14"/>
          <p:cNvSpPr txBox="1">
            <a:spLocks noChangeArrowheads="1"/>
          </p:cNvSpPr>
          <p:nvPr/>
        </p:nvSpPr>
        <p:spPr bwMode="auto">
          <a:xfrm>
            <a:off x="1447801" y="3695700"/>
            <a:ext cx="279082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3600">
                <a:ea typeface="宋体" panose="02010600030101010101" pitchFamily="2" charset="-122"/>
              </a:rPr>
              <a:t>M wheels control if S wheels rotate</a:t>
            </a:r>
          </a:p>
        </p:txBody>
      </p:sp>
      <p:cxnSp>
        <p:nvCxnSpPr>
          <p:cNvPr id="587791" name="AutoShape 15"/>
          <p:cNvCxnSpPr>
            <a:cxnSpLocks noChangeShapeType="1"/>
            <a:stCxn id="587790" idx="3"/>
            <a:endCxn id="587789" idx="2"/>
          </p:cNvCxnSpPr>
          <p:nvPr/>
        </p:nvCxnSpPr>
        <p:spPr bwMode="auto">
          <a:xfrm flipV="1">
            <a:off x="4238625" y="4524375"/>
            <a:ext cx="1066800" cy="48488"/>
          </a:xfrm>
          <a:prstGeom prst="straightConnector1">
            <a:avLst/>
          </a:prstGeom>
          <a:noFill/>
          <a:ln w="317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7792" name="Text Box 16"/>
          <p:cNvSpPr txBox="1">
            <a:spLocks noChangeArrowheads="1"/>
          </p:cNvSpPr>
          <p:nvPr/>
        </p:nvSpPr>
        <p:spPr bwMode="auto">
          <a:xfrm>
            <a:off x="9056689" y="2060575"/>
            <a:ext cx="156527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ea typeface="宋体" panose="02010600030101010101" pitchFamily="2" charset="-122"/>
              </a:rPr>
              <a:t>Each S wheel</a:t>
            </a:r>
          </a:p>
          <a:p>
            <a:r>
              <a:rPr lang="en-US" altLang="zh-CN" sz="2800">
                <a:ea typeface="宋体" panose="02010600030101010101" pitchFamily="2" charset="-122"/>
              </a:rPr>
              <a:t>rotates when M wheels output 1</a:t>
            </a:r>
          </a:p>
        </p:txBody>
      </p:sp>
      <p:sp>
        <p:nvSpPr>
          <p:cNvPr id="587793" name="Oval 17"/>
          <p:cNvSpPr>
            <a:spLocks noChangeArrowheads="1"/>
          </p:cNvSpPr>
          <p:nvPr/>
        </p:nvSpPr>
        <p:spPr bwMode="auto">
          <a:xfrm rot="1735890">
            <a:off x="7858126" y="2736732"/>
            <a:ext cx="733425" cy="519351"/>
          </a:xfrm>
          <a:prstGeom prst="ellipse">
            <a:avLst/>
          </a:prstGeom>
          <a:noFill/>
          <a:ln w="317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cxnSp>
        <p:nvCxnSpPr>
          <p:cNvPr id="587794" name="AutoShape 18"/>
          <p:cNvCxnSpPr>
            <a:cxnSpLocks noChangeShapeType="1"/>
            <a:stCxn id="587792" idx="1"/>
            <a:endCxn id="587793" idx="6"/>
          </p:cNvCxnSpPr>
          <p:nvPr/>
        </p:nvCxnSpPr>
        <p:spPr bwMode="auto">
          <a:xfrm flipH="1" flipV="1">
            <a:off x="8545784" y="3173809"/>
            <a:ext cx="510904" cy="225594"/>
          </a:xfrm>
          <a:prstGeom prst="straightConnector1">
            <a:avLst/>
          </a:prstGeom>
          <a:noFill/>
          <a:ln w="317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灯片编号占位符 1"/>
          <p:cNvSpPr>
            <a:spLocks noGrp="1"/>
          </p:cNvSpPr>
          <p:nvPr>
            <p:ph type="sldNum" sz="quarter" idx="12"/>
          </p:nvPr>
        </p:nvSpPr>
        <p:spPr/>
        <p:txBody>
          <a:bodyPr/>
          <a:lstStyle/>
          <a:p>
            <a:fld id="{1FF18F41-E0A9-4F72-861C-BE4AABE77BA0}" type="slidenum">
              <a:rPr lang="zh-CN" altLang="en-US" smtClean="0"/>
              <a:t>55</a:t>
            </a:fld>
            <a:endParaRPr lang="zh-CN" altLang="en-US"/>
          </a:p>
        </p:txBody>
      </p:sp>
      <p:sp>
        <p:nvSpPr>
          <p:cNvPr id="1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1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147775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87791"/>
                                        </p:tgtEl>
                                        <p:attrNameLst>
                                          <p:attrName>style.visibility</p:attrName>
                                        </p:attrNameLst>
                                      </p:cBhvr>
                                      <p:to>
                                        <p:strVal val="visible"/>
                                      </p:to>
                                    </p:set>
                                    <p:animEffect transition="in" filter="dissolve">
                                      <p:cBhvr>
                                        <p:cTn id="7" dur="500"/>
                                        <p:tgtEl>
                                          <p:spTgt spid="58779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87789"/>
                                        </p:tgtEl>
                                        <p:attrNameLst>
                                          <p:attrName>style.visibility</p:attrName>
                                        </p:attrNameLst>
                                      </p:cBhvr>
                                      <p:to>
                                        <p:strVal val="visible"/>
                                      </p:to>
                                    </p:set>
                                    <p:animEffect transition="in" filter="dissolve">
                                      <p:cBhvr>
                                        <p:cTn id="10" dur="500"/>
                                        <p:tgtEl>
                                          <p:spTgt spid="58778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87790"/>
                                        </p:tgtEl>
                                        <p:attrNameLst>
                                          <p:attrName>style.visibility</p:attrName>
                                        </p:attrNameLst>
                                      </p:cBhvr>
                                      <p:to>
                                        <p:strVal val="visible"/>
                                      </p:to>
                                    </p:set>
                                    <p:animEffect transition="in" filter="dissolve">
                                      <p:cBhvr>
                                        <p:cTn id="13" dur="500"/>
                                        <p:tgtEl>
                                          <p:spTgt spid="587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89" grpId="0" animBg="1"/>
      <p:bldP spid="58779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altLang="zh-CN">
                <a:ea typeface="宋体" panose="02010600030101010101" pitchFamily="2" charset="-122"/>
              </a:rPr>
              <a:t>Use by Nazis</a:t>
            </a:r>
          </a:p>
        </p:txBody>
      </p:sp>
      <p:sp>
        <p:nvSpPr>
          <p:cNvPr id="588803" name="Rectangle 3"/>
          <p:cNvSpPr>
            <a:spLocks noGrp="1" noChangeArrowheads="1"/>
          </p:cNvSpPr>
          <p:nvPr>
            <p:ph type="body" idx="1"/>
          </p:nvPr>
        </p:nvSpPr>
        <p:spPr>
          <a:xfrm>
            <a:off x="1771651" y="1339850"/>
            <a:ext cx="8651875" cy="4806950"/>
          </a:xfrm>
        </p:spPr>
        <p:txBody>
          <a:bodyPr/>
          <a:lstStyle/>
          <a:p>
            <a:r>
              <a:rPr lang="en-US" altLang="zh-CN">
                <a:ea typeface="宋体" panose="02010600030101010101" pitchFamily="2" charset="-122"/>
              </a:rPr>
              <a:t>Considered most secure cipher machine</a:t>
            </a:r>
          </a:p>
          <a:p>
            <a:r>
              <a:rPr lang="en-US" altLang="zh-CN">
                <a:ea typeface="宋体" panose="02010600030101010101" pitchFamily="2" charset="-122"/>
              </a:rPr>
              <a:t>Messages between Hitler’s army headquarters and European capital headquarters</a:t>
            </a:r>
          </a:p>
          <a:p>
            <a:r>
              <a:rPr lang="en-US" altLang="zh-CN">
                <a:ea typeface="宋体" panose="02010600030101010101" pitchFamily="2" charset="-122"/>
              </a:rPr>
              <a:t>Each link had a slightly different system (British named them for fish):</a:t>
            </a:r>
          </a:p>
          <a:p>
            <a:pPr lvl="1"/>
            <a:r>
              <a:rPr lang="en-US" altLang="zh-CN">
                <a:ea typeface="宋体" panose="02010600030101010101" pitchFamily="2" charset="-122"/>
              </a:rPr>
              <a:t>Tunny: Vienna - Athens</a:t>
            </a:r>
          </a:p>
          <a:p>
            <a:pPr lvl="1"/>
            <a:r>
              <a:rPr lang="en-US" altLang="zh-CN">
                <a:ea typeface="宋体" panose="02010600030101010101" pitchFamily="2" charset="-122"/>
              </a:rPr>
              <a:t>Jelly: Berlin – Paris</a:t>
            </a:r>
          </a:p>
          <a:p>
            <a:pPr lvl="1"/>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56</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548947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r>
              <a:rPr lang="en-US" altLang="zh-CN" i="1">
                <a:ea typeface="宋体" panose="02010600030101010101" pitchFamily="2" charset="-122"/>
              </a:rPr>
              <a:t>General Report on Tunny</a:t>
            </a:r>
            <a:br>
              <a:rPr lang="en-US" altLang="zh-CN" i="1">
                <a:ea typeface="宋体" panose="02010600030101010101" pitchFamily="2" charset="-122"/>
              </a:rPr>
            </a:br>
            <a:r>
              <a:rPr lang="en-US" altLang="zh-CN" sz="3600">
                <a:ea typeface="宋体" panose="02010600030101010101" pitchFamily="2" charset="-122"/>
              </a:rPr>
              <a:t>(1945, declassified in 2000)</a:t>
            </a:r>
            <a:endParaRPr lang="en-US" altLang="zh-CN" sz="3600" i="1">
              <a:ea typeface="宋体" panose="02010600030101010101" pitchFamily="2" charset="-122"/>
            </a:endParaRPr>
          </a:p>
        </p:txBody>
      </p:sp>
      <p:sp>
        <p:nvSpPr>
          <p:cNvPr id="593924" name="Text Box 4"/>
          <p:cNvSpPr txBox="1">
            <a:spLocks noChangeArrowheads="1"/>
          </p:cNvSpPr>
          <p:nvPr/>
        </p:nvSpPr>
        <p:spPr bwMode="auto">
          <a:xfrm>
            <a:off x="1646238" y="1452563"/>
            <a:ext cx="89789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“It is regretted that it is not possible to give an adequate idea of the fascination of a Colossus at work: its sheer bulk and apparent complexity; the fantastic speed of thin paper tape round the glittering pulleys; the childish pleasure of not-not, span, print main heading and other gadgets; the wizardry of purely mechanical decoding letter by letter (one novice thought she was being hoaxed); the periods of eager expectation culmniating in the sudden appearance of the longed-for score; the strange rhythms characterizing every type of run; the stolid rectangle interrupted by the wild leaps of the carriage-return, the frantic chatter of a motor run, the ludicrous frenzy of hosts of bogus scores.”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57</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764904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zh-CN">
                <a:ea typeface="宋体" panose="02010600030101010101" pitchFamily="2" charset="-122"/>
              </a:rPr>
              <a:t>Breaking Fish</a:t>
            </a:r>
          </a:p>
        </p:txBody>
      </p:sp>
      <p:sp>
        <p:nvSpPr>
          <p:cNvPr id="555011" name="Rectangle 3"/>
          <p:cNvSpPr>
            <a:spLocks noGrp="1" noChangeArrowheads="1"/>
          </p:cNvSpPr>
          <p:nvPr>
            <p:ph type="body" idx="1"/>
          </p:nvPr>
        </p:nvSpPr>
        <p:spPr>
          <a:xfrm>
            <a:off x="1981200" y="1219200"/>
            <a:ext cx="8534400" cy="4953000"/>
          </a:xfrm>
        </p:spPr>
        <p:txBody>
          <a:bodyPr/>
          <a:lstStyle/>
          <a:p>
            <a:r>
              <a:rPr lang="en-US" altLang="zh-CN">
                <a:ea typeface="宋体" panose="02010600030101010101" pitchFamily="2" charset="-122"/>
              </a:rPr>
              <a:t>GCHQ learned about first Fish link (Tunny) in May 1941</a:t>
            </a:r>
          </a:p>
          <a:p>
            <a:pPr lvl="1"/>
            <a:r>
              <a:rPr lang="en-US" altLang="zh-CN">
                <a:ea typeface="宋体" panose="02010600030101010101" pitchFamily="2" charset="-122"/>
              </a:rPr>
              <a:t>Intercepted unencrypted Baudot-encoded test messages</a:t>
            </a:r>
          </a:p>
          <a:p>
            <a:r>
              <a:rPr lang="en-US" altLang="zh-CN">
                <a:ea typeface="宋体" panose="02010600030101010101" pitchFamily="2" charset="-122"/>
              </a:rPr>
              <a:t>August 30, 1941: Big Break!</a:t>
            </a:r>
          </a:p>
          <a:p>
            <a:pPr lvl="1"/>
            <a:r>
              <a:rPr lang="en-US" altLang="zh-CN">
                <a:ea typeface="宋体" panose="02010600030101010101" pitchFamily="2" charset="-122"/>
              </a:rPr>
              <a:t>Operator retransmits failed message with same starting configuration</a:t>
            </a:r>
          </a:p>
          <a:p>
            <a:pPr lvl="1"/>
            <a:r>
              <a:rPr lang="en-US" altLang="zh-CN">
                <a:ea typeface="宋体" panose="02010600030101010101" pitchFamily="2" charset="-122"/>
              </a:rPr>
              <a:t>Gets lazy and uses some abbreviations, makes some mistakes</a:t>
            </a:r>
          </a:p>
          <a:p>
            <a:pPr lvl="2"/>
            <a:r>
              <a:rPr lang="en-US" altLang="zh-CN">
                <a:ea typeface="宋体" panose="02010600030101010101" pitchFamily="2" charset="-122"/>
              </a:rPr>
              <a:t>SPRUCHNUMMER/SPRUCHNR  (Serial Number)</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58</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0821734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lstStyle/>
          <a:p>
            <a:r>
              <a:rPr lang="en-US" altLang="zh-CN">
                <a:ea typeface="宋体" panose="02010600030101010101" pitchFamily="2" charset="-122"/>
              </a:rPr>
              <a:t>“Two Time” Pad</a:t>
            </a:r>
          </a:p>
        </p:txBody>
      </p:sp>
      <p:sp>
        <p:nvSpPr>
          <p:cNvPr id="556035" name="Rectangle 3"/>
          <p:cNvSpPr>
            <a:spLocks noGrp="1" noChangeArrowheads="1"/>
          </p:cNvSpPr>
          <p:nvPr>
            <p:ph type="body" idx="1"/>
          </p:nvPr>
        </p:nvSpPr>
        <p:spPr>
          <a:xfrm>
            <a:off x="1981200" y="1447801"/>
            <a:ext cx="8515350" cy="4746625"/>
          </a:xfrm>
        </p:spPr>
        <p:txBody>
          <a:bodyPr/>
          <a:lstStyle/>
          <a:p>
            <a:r>
              <a:rPr lang="en-US" altLang="zh-CN">
                <a:ea typeface="宋体" panose="02010600030101010101" pitchFamily="2" charset="-122"/>
              </a:rPr>
              <a:t>Allies have intercepted:</a:t>
            </a:r>
          </a:p>
          <a:p>
            <a:pPr lvl="1">
              <a:buFontTx/>
              <a:buNone/>
            </a:pPr>
            <a:r>
              <a:rPr lang="en-US" altLang="zh-CN">
                <a:ea typeface="宋体" panose="02010600030101010101" pitchFamily="2" charset="-122"/>
              </a:rPr>
              <a:t>	C1 = M1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1">
                <a:ea typeface="宋体" panose="02010600030101010101" pitchFamily="2" charset="-122"/>
              </a:rPr>
              <a:t>K1</a:t>
            </a:r>
          </a:p>
          <a:p>
            <a:pPr lvl="1">
              <a:buFontTx/>
              <a:buNone/>
            </a:pPr>
            <a:r>
              <a:rPr lang="en-US" altLang="zh-CN">
                <a:ea typeface="宋体" panose="02010600030101010101" pitchFamily="2" charset="-122"/>
              </a:rPr>
              <a:t>	C2 = M2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1">
                <a:ea typeface="宋体" panose="02010600030101010101" pitchFamily="2" charset="-122"/>
              </a:rPr>
              <a:t>K1</a:t>
            </a:r>
          </a:p>
          <a:p>
            <a:pPr lvl="1">
              <a:buFontTx/>
              <a:buNone/>
            </a:pPr>
            <a:r>
              <a:rPr lang="en-US" altLang="zh-CN">
                <a:ea typeface="宋体" panose="02010600030101010101" pitchFamily="2" charset="-122"/>
              </a:rPr>
              <a:t>	Same key used for both (same starting configuration)</a:t>
            </a:r>
          </a:p>
          <a:p>
            <a:r>
              <a:rPr lang="en-US" altLang="zh-CN">
                <a:ea typeface="宋体" panose="02010600030101010101" pitchFamily="2" charset="-122"/>
              </a:rPr>
              <a:t>Breaking message:</a:t>
            </a:r>
          </a:p>
          <a:p>
            <a:pPr lvl="1">
              <a:buFontTx/>
              <a:buNone/>
            </a:pPr>
            <a:r>
              <a:rPr lang="en-US" altLang="zh-CN">
                <a:ea typeface="宋体" panose="02010600030101010101" pitchFamily="2" charset="-122"/>
              </a:rPr>
              <a:t>C1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C2 = (M1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1">
                <a:ea typeface="宋体" panose="02010600030101010101" pitchFamily="2" charset="-122"/>
              </a:rPr>
              <a:t>K1</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(M2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1">
                <a:ea typeface="宋体" panose="02010600030101010101" pitchFamily="2" charset="-122"/>
              </a:rPr>
              <a:t>K1</a:t>
            </a:r>
            <a:r>
              <a:rPr lang="en-US" altLang="zh-CN">
                <a:ea typeface="宋体" panose="02010600030101010101" pitchFamily="2" charset="-122"/>
              </a:rPr>
              <a:t>)</a:t>
            </a:r>
          </a:p>
          <a:p>
            <a:pPr lvl="1">
              <a:buFontTx/>
              <a:buNone/>
            </a:pPr>
            <a:r>
              <a:rPr lang="en-US" altLang="zh-CN">
                <a:ea typeface="宋体" panose="02010600030101010101" pitchFamily="2" charset="-122"/>
              </a:rPr>
              <a:t> 		         = (M1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M2)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1">
                <a:ea typeface="宋体" panose="02010600030101010101" pitchFamily="2" charset="-122"/>
              </a:rPr>
              <a:t>K1</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b="1">
                <a:ea typeface="宋体" panose="02010600030101010101" pitchFamily="2" charset="-122"/>
              </a:rPr>
              <a:t>K1</a:t>
            </a:r>
            <a:r>
              <a:rPr lang="en-US" altLang="zh-CN">
                <a:ea typeface="宋体" panose="02010600030101010101" pitchFamily="2" charset="-122"/>
              </a:rPr>
              <a:t>)</a:t>
            </a:r>
          </a:p>
          <a:p>
            <a:pPr lvl="1">
              <a:buFontTx/>
              <a:buNone/>
            </a:pPr>
            <a:r>
              <a:rPr lang="en-US" altLang="zh-CN">
                <a:ea typeface="宋体" panose="02010600030101010101" pitchFamily="2" charset="-122"/>
              </a:rPr>
              <a:t> 		         = M1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M2</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59</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4119839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en-US" altLang="zh-CN">
                <a:ea typeface="宋体" panose="02010600030101010101" pitchFamily="2" charset="-122"/>
              </a:rPr>
              <a:t>Cryptology and Security</a:t>
            </a:r>
          </a:p>
        </p:txBody>
      </p:sp>
      <p:sp>
        <p:nvSpPr>
          <p:cNvPr id="496643" name="Rectangle 3"/>
          <p:cNvSpPr>
            <a:spLocks noGrp="1" noChangeArrowheads="1"/>
          </p:cNvSpPr>
          <p:nvPr>
            <p:ph type="body" idx="1"/>
          </p:nvPr>
        </p:nvSpPr>
        <p:spPr>
          <a:xfrm>
            <a:off x="2143126" y="1600200"/>
            <a:ext cx="8067675" cy="3017838"/>
          </a:xfrm>
        </p:spPr>
        <p:txBody>
          <a:bodyPr/>
          <a:lstStyle/>
          <a:p>
            <a:pPr>
              <a:lnSpc>
                <a:spcPct val="90000"/>
              </a:lnSpc>
              <a:buFontTx/>
              <a:buNone/>
            </a:pPr>
            <a:r>
              <a:rPr lang="en-US" altLang="zh-CN" sz="4000">
                <a:ea typeface="宋体" panose="02010600030101010101" pitchFamily="2" charset="-122"/>
              </a:rPr>
              <a:t>Cryptology is a branch of </a:t>
            </a:r>
            <a:r>
              <a:rPr lang="en-US" altLang="zh-CN" sz="4000" i="1">
                <a:ea typeface="宋体" panose="02010600030101010101" pitchFamily="2" charset="-122"/>
              </a:rPr>
              <a:t>mathematics</a:t>
            </a:r>
            <a:r>
              <a:rPr lang="en-US" altLang="zh-CN" sz="4000">
                <a:ea typeface="宋体" panose="02010600030101010101" pitchFamily="2" charset="-122"/>
              </a:rPr>
              <a:t>.</a:t>
            </a:r>
          </a:p>
          <a:p>
            <a:pPr>
              <a:lnSpc>
                <a:spcPct val="90000"/>
              </a:lnSpc>
              <a:buFontTx/>
              <a:buNone/>
            </a:pPr>
            <a:endParaRPr lang="en-US" altLang="zh-CN" sz="4000">
              <a:ea typeface="宋体" panose="02010600030101010101" pitchFamily="2" charset="-122"/>
            </a:endParaRPr>
          </a:p>
          <a:p>
            <a:pPr>
              <a:lnSpc>
                <a:spcPct val="90000"/>
              </a:lnSpc>
              <a:buFontTx/>
              <a:buNone/>
            </a:pPr>
            <a:r>
              <a:rPr lang="en-US" altLang="zh-CN" sz="4000">
                <a:ea typeface="宋体" panose="02010600030101010101" pitchFamily="2" charset="-122"/>
              </a:rPr>
              <a:t>Security is about </a:t>
            </a:r>
            <a:r>
              <a:rPr lang="en-US" altLang="zh-CN" sz="4000" i="1">
                <a:ea typeface="宋体" panose="02010600030101010101" pitchFamily="2" charset="-122"/>
              </a:rPr>
              <a:t>people</a:t>
            </a:r>
            <a:r>
              <a:rPr lang="en-US" altLang="zh-CN" sz="4000">
                <a:ea typeface="宋体" panose="02010600030101010101" pitchFamily="2" charset="-122"/>
              </a:rPr>
              <a:t>.</a:t>
            </a:r>
          </a:p>
        </p:txBody>
      </p:sp>
      <p:sp>
        <p:nvSpPr>
          <p:cNvPr id="496644" name="Text Box 4"/>
          <p:cNvSpPr txBox="1">
            <a:spLocks noChangeArrowheads="1"/>
          </p:cNvSpPr>
          <p:nvPr/>
        </p:nvSpPr>
        <p:spPr bwMode="auto">
          <a:xfrm>
            <a:off x="2197100" y="4992689"/>
            <a:ext cx="7620000" cy="974725"/>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800">
                <a:ea typeface="宋体" panose="02010600030101010101" pitchFamily="2" charset="-122"/>
              </a:rPr>
              <a:t>Attackers try find the weakest link.  In most cases, this is not the mathematics.</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6</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4279989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zh-CN">
                <a:ea typeface="宋体" panose="02010600030101010101" pitchFamily="2" charset="-122"/>
              </a:rPr>
              <a:t>“Cribs”</a:t>
            </a:r>
          </a:p>
        </p:txBody>
      </p:sp>
      <p:sp>
        <p:nvSpPr>
          <p:cNvPr id="557059" name="Rectangle 3"/>
          <p:cNvSpPr>
            <a:spLocks noGrp="1" noChangeArrowheads="1"/>
          </p:cNvSpPr>
          <p:nvPr>
            <p:ph type="body" idx="1"/>
          </p:nvPr>
        </p:nvSpPr>
        <p:spPr>
          <a:xfrm>
            <a:off x="1990726" y="1238250"/>
            <a:ext cx="8372475" cy="4933950"/>
          </a:xfrm>
        </p:spPr>
        <p:txBody>
          <a:bodyPr/>
          <a:lstStyle/>
          <a:p>
            <a:r>
              <a:rPr lang="en-US" altLang="zh-CN">
                <a:ea typeface="宋体" panose="02010600030101010101" pitchFamily="2" charset="-122"/>
              </a:rPr>
              <a:t>Know: C1, C2 (intercepted ciphertext)</a:t>
            </a:r>
          </a:p>
          <a:p>
            <a:pPr>
              <a:buFontTx/>
              <a:buNone/>
            </a:pPr>
            <a:r>
              <a:rPr lang="en-US" altLang="zh-CN">
                <a:ea typeface="宋体" panose="02010600030101010101" pitchFamily="2" charset="-122"/>
              </a:rPr>
              <a:t>		      C1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C2 = M1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M2</a:t>
            </a:r>
          </a:p>
          <a:p>
            <a:r>
              <a:rPr lang="en-US" altLang="zh-CN">
                <a:ea typeface="宋体" panose="02010600030101010101" pitchFamily="2" charset="-122"/>
              </a:rPr>
              <a:t>Don’t know M1 or M2</a:t>
            </a:r>
          </a:p>
          <a:p>
            <a:pPr lvl="1"/>
            <a:r>
              <a:rPr lang="en-US" altLang="zh-CN">
                <a:ea typeface="宋体" panose="02010600030101010101" pitchFamily="2" charset="-122"/>
              </a:rPr>
              <a:t>But, can make some guesses (cribs)</a:t>
            </a:r>
          </a:p>
          <a:p>
            <a:pPr lvl="2"/>
            <a:r>
              <a:rPr lang="en-US" altLang="zh-CN">
                <a:ea typeface="宋体" panose="02010600030101010101" pitchFamily="2" charset="-122"/>
              </a:rPr>
              <a:t>SPRUCHNUMMER</a:t>
            </a:r>
          </a:p>
          <a:p>
            <a:pPr lvl="2"/>
            <a:r>
              <a:rPr lang="en-US" altLang="zh-CN">
                <a:ea typeface="宋体" panose="02010600030101010101" pitchFamily="2" charset="-122"/>
              </a:rPr>
              <a:t>Sometimes allies moved ships, sent out bombers to help the cryptographers get good cribs</a:t>
            </a:r>
          </a:p>
          <a:p>
            <a:r>
              <a:rPr lang="en-US" altLang="zh-CN">
                <a:ea typeface="宋体" panose="02010600030101010101" pitchFamily="2" charset="-122"/>
              </a:rPr>
              <a:t>Given guess for M1, calculate M2</a:t>
            </a:r>
          </a:p>
          <a:p>
            <a:pPr lvl="1">
              <a:buFontTx/>
              <a:buNone/>
            </a:pPr>
            <a:r>
              <a:rPr lang="en-US" altLang="zh-CN">
                <a:ea typeface="宋体" panose="02010600030101010101" pitchFamily="2" charset="-122"/>
              </a:rPr>
              <a:t>	M2 = C1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C2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M1</a:t>
            </a:r>
          </a:p>
          <a:p>
            <a:r>
              <a:rPr lang="en-US" altLang="zh-CN">
                <a:ea typeface="宋体" panose="02010600030101010101" pitchFamily="2" charset="-122"/>
              </a:rPr>
              <a:t>Once guesses that work for M1 and M2</a:t>
            </a:r>
          </a:p>
          <a:p>
            <a:pPr lvl="1">
              <a:buFontTx/>
              <a:buNone/>
            </a:pPr>
            <a:r>
              <a:rPr lang="en-US" altLang="zh-CN">
                <a:ea typeface="宋体" panose="02010600030101010101" pitchFamily="2" charset="-122"/>
              </a:rPr>
              <a:t>	K1 = M1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C1 = M2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C2</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60</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9873241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zh-CN">
                <a:ea typeface="宋体" panose="02010600030101010101" pitchFamily="2" charset="-122"/>
              </a:rPr>
              <a:t>Finding K1</a:t>
            </a:r>
          </a:p>
        </p:txBody>
      </p:sp>
      <p:sp>
        <p:nvSpPr>
          <p:cNvPr id="558083" name="Rectangle 3"/>
          <p:cNvSpPr>
            <a:spLocks noGrp="1" noChangeArrowheads="1"/>
          </p:cNvSpPr>
          <p:nvPr>
            <p:ph type="body" idx="1"/>
          </p:nvPr>
        </p:nvSpPr>
        <p:spPr>
          <a:xfrm>
            <a:off x="1720851" y="1225550"/>
            <a:ext cx="8702675" cy="4997450"/>
          </a:xfrm>
        </p:spPr>
        <p:txBody>
          <a:bodyPr/>
          <a:lstStyle/>
          <a:p>
            <a:r>
              <a:rPr lang="en-US" altLang="zh-CN">
                <a:ea typeface="宋体" panose="02010600030101010101" pitchFamily="2" charset="-122"/>
              </a:rPr>
              <a:t>From the 2 intercepted messages, Col. John Tiltman worked on guessing cribs to find M1 and M2 </a:t>
            </a:r>
          </a:p>
          <a:p>
            <a:pPr lvl="1"/>
            <a:r>
              <a:rPr lang="en-US" altLang="zh-CN">
                <a:ea typeface="宋体" panose="02010600030101010101" pitchFamily="2" charset="-122"/>
              </a:rPr>
              <a:t>4000 letter message, found 4000 letter key</a:t>
            </a:r>
          </a:p>
          <a:p>
            <a:r>
              <a:rPr lang="en-US" altLang="zh-CN">
                <a:ea typeface="宋体" panose="02010600030101010101" pitchFamily="2" charset="-122"/>
              </a:rPr>
              <a:t>Bill Tutte (recent Chemistry graduate) given task of determining machine structure from key</a:t>
            </a:r>
          </a:p>
          <a:p>
            <a:pPr lvl="1"/>
            <a:r>
              <a:rPr lang="en-US" altLang="zh-CN">
                <a:ea typeface="宋体" panose="02010600030101010101" pitchFamily="2" charset="-122"/>
              </a:rPr>
              <a:t>Already knew it was 2 sets of 5 wheels and 2 wheels of unknown function</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61</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005103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zh-CN">
                <a:ea typeface="宋体" panose="02010600030101010101" pitchFamily="2" charset="-122"/>
              </a:rPr>
              <a:t>Reverse Engineering Lorenz</a:t>
            </a:r>
          </a:p>
        </p:txBody>
      </p:sp>
      <p:sp>
        <p:nvSpPr>
          <p:cNvPr id="559107" name="Rectangle 3"/>
          <p:cNvSpPr>
            <a:spLocks noGrp="1" noChangeArrowheads="1"/>
          </p:cNvSpPr>
          <p:nvPr>
            <p:ph type="body" idx="1"/>
          </p:nvPr>
        </p:nvSpPr>
        <p:spPr>
          <a:xfrm>
            <a:off x="1909763" y="1449388"/>
            <a:ext cx="8229600" cy="4525962"/>
          </a:xfrm>
        </p:spPr>
        <p:txBody>
          <a:bodyPr/>
          <a:lstStyle/>
          <a:p>
            <a:r>
              <a:rPr lang="en-US" altLang="zh-CN">
                <a:ea typeface="宋体" panose="02010600030101010101" pitchFamily="2" charset="-122"/>
              </a:rPr>
              <a:t>Looked at patterns of bits in key</a:t>
            </a:r>
          </a:p>
          <a:p>
            <a:r>
              <a:rPr lang="en-US" altLang="zh-CN">
                <a:ea typeface="宋体" panose="02010600030101010101" pitchFamily="2" charset="-122"/>
              </a:rPr>
              <a:t>Found repeating sequence:</a:t>
            </a:r>
          </a:p>
          <a:p>
            <a:pPr lvl="1"/>
            <a:r>
              <a:rPr lang="en-US" altLang="zh-CN">
                <a:ea typeface="宋体" panose="02010600030101010101" pitchFamily="2" charset="-122"/>
              </a:rPr>
              <a:t>Repetition period of 41, learned first wheel had 41 pins</a:t>
            </a:r>
          </a:p>
          <a:p>
            <a:pPr lvl="1"/>
            <a:r>
              <a:rPr lang="en-US" altLang="zh-CN">
                <a:ea typeface="宋体" panose="02010600030101010101" pitchFamily="2" charset="-122"/>
              </a:rPr>
              <a:t>Similar for other wheels, determining S/M/K wheel structure</a:t>
            </a:r>
          </a:p>
          <a:p>
            <a:r>
              <a:rPr lang="en-US" altLang="zh-CN">
                <a:ea typeface="宋体" panose="02010600030101010101" pitchFamily="2" charset="-122"/>
              </a:rPr>
              <a:t>After 6 months of hard work: determined likely machine structure that would generate K1</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62</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5622566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r>
              <a:rPr lang="en-US" altLang="zh-CN">
                <a:ea typeface="宋体" panose="02010600030101010101" pitchFamily="2" charset="-122"/>
              </a:rPr>
              <a:t>Intercepting Traffic</a:t>
            </a:r>
          </a:p>
        </p:txBody>
      </p:sp>
      <p:sp>
        <p:nvSpPr>
          <p:cNvPr id="560131" name="Rectangle 3"/>
          <p:cNvSpPr>
            <a:spLocks noGrp="1" noChangeArrowheads="1"/>
          </p:cNvSpPr>
          <p:nvPr>
            <p:ph type="body" idx="1"/>
          </p:nvPr>
        </p:nvSpPr>
        <p:spPr>
          <a:xfrm>
            <a:off x="1739901" y="1341438"/>
            <a:ext cx="8774113" cy="4787900"/>
          </a:xfrm>
        </p:spPr>
        <p:txBody>
          <a:bodyPr/>
          <a:lstStyle/>
          <a:p>
            <a:r>
              <a:rPr lang="en-US" altLang="zh-CN">
                <a:ea typeface="宋体" panose="02010600030101010101" pitchFamily="2" charset="-122"/>
              </a:rPr>
              <a:t>Set up listening post to intercept traffic from 12 Lorenz (Fish) links</a:t>
            </a:r>
          </a:p>
          <a:p>
            <a:pPr lvl="1"/>
            <a:r>
              <a:rPr lang="en-US" altLang="zh-CN">
                <a:ea typeface="宋体" panose="02010600030101010101" pitchFamily="2" charset="-122"/>
              </a:rPr>
              <a:t>Different links between conquered capitals</a:t>
            </a:r>
          </a:p>
          <a:p>
            <a:pPr lvl="1"/>
            <a:r>
              <a:rPr lang="en-US" altLang="zh-CN">
                <a:ea typeface="宋体" panose="02010600030101010101" pitchFamily="2" charset="-122"/>
              </a:rPr>
              <a:t>Slightly different coding procedures, and different configurations</a:t>
            </a:r>
          </a:p>
          <a:p>
            <a:r>
              <a:rPr lang="en-US" altLang="zh-CN">
                <a:ea typeface="宋体" panose="02010600030101010101" pitchFamily="2" charset="-122"/>
              </a:rPr>
              <a:t>600 people worked on intercepting traffic</a:t>
            </a:r>
          </a:p>
          <a:p>
            <a:r>
              <a:rPr lang="en-US" altLang="zh-CN">
                <a:ea typeface="宋体" panose="02010600030101010101" pitchFamily="2" charset="-122"/>
              </a:rPr>
              <a:t>Sent intercepts to Bletchley (usually by motorcycle courier)</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63</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54486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zh-CN">
                <a:ea typeface="宋体" panose="02010600030101010101" pitchFamily="2" charset="-122"/>
              </a:rPr>
              <a:t>Breaking Traffic</a:t>
            </a:r>
          </a:p>
        </p:txBody>
      </p:sp>
      <p:sp>
        <p:nvSpPr>
          <p:cNvPr id="561155" name="Rectangle 3"/>
          <p:cNvSpPr>
            <a:spLocks noGrp="1" noChangeArrowheads="1"/>
          </p:cNvSpPr>
          <p:nvPr>
            <p:ph type="body" idx="1"/>
          </p:nvPr>
        </p:nvSpPr>
        <p:spPr>
          <a:xfrm>
            <a:off x="1890713" y="1349376"/>
            <a:ext cx="8229600" cy="4525963"/>
          </a:xfrm>
        </p:spPr>
        <p:txBody>
          <a:bodyPr/>
          <a:lstStyle/>
          <a:p>
            <a:r>
              <a:rPr lang="en-US" altLang="zh-CN">
                <a:ea typeface="宋体" panose="02010600030101010101" pitchFamily="2" charset="-122"/>
              </a:rPr>
              <a:t>Knew machine structure, but a different initial configuration was used for each message</a:t>
            </a:r>
          </a:p>
          <a:p>
            <a:r>
              <a:rPr lang="en-US" altLang="zh-CN">
                <a:ea typeface="宋体" panose="02010600030101010101" pitchFamily="2" charset="-122"/>
              </a:rPr>
              <a:t>Need to determine wheel setting:</a:t>
            </a:r>
          </a:p>
          <a:p>
            <a:pPr lvl="1"/>
            <a:r>
              <a:rPr lang="en-US" altLang="zh-CN">
                <a:ea typeface="宋体" panose="02010600030101010101" pitchFamily="2" charset="-122"/>
              </a:rPr>
              <a:t>Initial position of each of the 12 wheels</a:t>
            </a:r>
          </a:p>
          <a:p>
            <a:pPr lvl="1"/>
            <a:r>
              <a:rPr lang="en-US" altLang="zh-CN">
                <a:ea typeface="宋体" panose="02010600030101010101" pitchFamily="2" charset="-122"/>
              </a:rPr>
              <a:t>1271 possible starting positions</a:t>
            </a:r>
          </a:p>
          <a:p>
            <a:pPr lvl="1"/>
            <a:r>
              <a:rPr lang="en-US" altLang="zh-CN">
                <a:ea typeface="宋体" panose="02010600030101010101" pitchFamily="2" charset="-122"/>
              </a:rPr>
              <a:t>Needed to try them fast enough to decrypt message while it was still strategically valuable</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64</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9685459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p:txBody>
          <a:bodyPr/>
          <a:lstStyle/>
          <a:p>
            <a:r>
              <a:rPr lang="en-US" altLang="zh-CN">
                <a:ea typeface="宋体" panose="02010600030101010101" pitchFamily="2" charset="-122"/>
              </a:rPr>
              <a:t>Recognizing a Good Guess</a:t>
            </a:r>
          </a:p>
        </p:txBody>
      </p:sp>
      <p:sp>
        <p:nvSpPr>
          <p:cNvPr id="570371" name="Rectangle 3"/>
          <p:cNvSpPr>
            <a:spLocks noGrp="1" noChangeArrowheads="1"/>
          </p:cNvSpPr>
          <p:nvPr>
            <p:ph type="body" idx="1"/>
          </p:nvPr>
        </p:nvSpPr>
        <p:spPr>
          <a:xfrm>
            <a:off x="1981200" y="1600201"/>
            <a:ext cx="8534400" cy="4525963"/>
          </a:xfrm>
        </p:spPr>
        <p:txBody>
          <a:bodyPr/>
          <a:lstStyle/>
          <a:p>
            <a:r>
              <a:rPr lang="en-US" altLang="zh-CN">
                <a:ea typeface="宋体" panose="02010600030101010101" pitchFamily="2" charset="-122"/>
              </a:rPr>
              <a:t>Intercepted Message (divided into 5 channels for each Baudot code bit)</a:t>
            </a:r>
          </a:p>
          <a:p>
            <a:pPr lvl="1">
              <a:buFontTx/>
              <a:buNone/>
            </a:pPr>
            <a:r>
              <a:rPr lang="en-US" altLang="zh-CN">
                <a:ea typeface="宋体" panose="02010600030101010101" pitchFamily="2" charset="-122"/>
              </a:rPr>
              <a:t>	Z</a:t>
            </a:r>
            <a:r>
              <a:rPr lang="en-US" altLang="zh-CN" baseline="-25000">
                <a:ea typeface="宋体" panose="02010600030101010101" pitchFamily="2" charset="-122"/>
              </a:rPr>
              <a:t>c</a:t>
            </a:r>
            <a:r>
              <a:rPr lang="en-US" altLang="zh-CN">
                <a:ea typeface="宋体" panose="02010600030101010101" pitchFamily="2" charset="-122"/>
              </a:rPr>
              <a:t> = z</a:t>
            </a:r>
            <a:r>
              <a:rPr lang="en-US" altLang="zh-CN" baseline="-25000">
                <a:ea typeface="宋体" panose="02010600030101010101" pitchFamily="2" charset="-122"/>
              </a:rPr>
              <a:t>0</a:t>
            </a:r>
            <a:r>
              <a:rPr lang="en-US" altLang="zh-CN">
                <a:ea typeface="宋体" panose="02010600030101010101" pitchFamily="2" charset="-122"/>
              </a:rPr>
              <a:t>z</a:t>
            </a:r>
            <a:r>
              <a:rPr lang="en-US" altLang="zh-CN" baseline="-25000">
                <a:ea typeface="宋体" panose="02010600030101010101" pitchFamily="2" charset="-122"/>
              </a:rPr>
              <a:t>1</a:t>
            </a:r>
            <a:r>
              <a:rPr lang="en-US" altLang="zh-CN">
                <a:ea typeface="宋体" panose="02010600030101010101" pitchFamily="2" charset="-122"/>
              </a:rPr>
              <a:t>z</a:t>
            </a:r>
            <a:r>
              <a:rPr lang="en-US" altLang="zh-CN" baseline="-25000">
                <a:ea typeface="宋体" panose="02010600030101010101" pitchFamily="2" charset="-122"/>
              </a:rPr>
              <a:t>2</a:t>
            </a:r>
            <a:r>
              <a:rPr lang="en-US" altLang="zh-CN">
                <a:ea typeface="宋体" panose="02010600030101010101" pitchFamily="2" charset="-122"/>
              </a:rPr>
              <a:t>z</a:t>
            </a:r>
            <a:r>
              <a:rPr lang="en-US" altLang="zh-CN" baseline="-25000">
                <a:ea typeface="宋体" panose="02010600030101010101" pitchFamily="2" charset="-122"/>
              </a:rPr>
              <a:t>3</a:t>
            </a:r>
            <a:r>
              <a:rPr lang="en-US" altLang="zh-CN">
                <a:ea typeface="宋体" panose="02010600030101010101" pitchFamily="2" charset="-122"/>
              </a:rPr>
              <a:t>z</a:t>
            </a:r>
            <a:r>
              <a:rPr lang="en-US" altLang="zh-CN" baseline="-25000">
                <a:ea typeface="宋体" panose="02010600030101010101" pitchFamily="2" charset="-122"/>
              </a:rPr>
              <a:t>4</a:t>
            </a:r>
            <a:r>
              <a:rPr lang="en-US" altLang="zh-CN">
                <a:ea typeface="宋体" panose="02010600030101010101" pitchFamily="2" charset="-122"/>
              </a:rPr>
              <a:t>z</a:t>
            </a:r>
            <a:r>
              <a:rPr lang="en-US" altLang="zh-CN" baseline="-25000">
                <a:ea typeface="宋体" panose="02010600030101010101" pitchFamily="2" charset="-122"/>
              </a:rPr>
              <a:t>5</a:t>
            </a:r>
            <a:r>
              <a:rPr lang="en-US" altLang="zh-CN">
                <a:ea typeface="宋体" panose="02010600030101010101" pitchFamily="2" charset="-122"/>
              </a:rPr>
              <a:t>z</a:t>
            </a:r>
            <a:r>
              <a:rPr lang="en-US" altLang="zh-CN" baseline="-25000">
                <a:ea typeface="宋体" panose="02010600030101010101" pitchFamily="2" charset="-122"/>
              </a:rPr>
              <a:t>6</a:t>
            </a:r>
            <a:r>
              <a:rPr lang="en-US" altLang="zh-CN">
                <a:ea typeface="宋体" panose="02010600030101010101" pitchFamily="2" charset="-122"/>
              </a:rPr>
              <a:t>z</a:t>
            </a:r>
            <a:r>
              <a:rPr lang="en-US" altLang="zh-CN" baseline="-25000">
                <a:ea typeface="宋体" panose="02010600030101010101" pitchFamily="2" charset="-122"/>
              </a:rPr>
              <a:t>7</a:t>
            </a:r>
            <a:r>
              <a:rPr lang="en-US" altLang="zh-CN">
                <a:ea typeface="宋体" panose="02010600030101010101" pitchFamily="2" charset="-122"/>
              </a:rPr>
              <a:t>… </a:t>
            </a:r>
          </a:p>
          <a:p>
            <a:pPr lvl="1">
              <a:buFontTx/>
              <a:buNone/>
            </a:pPr>
            <a:r>
              <a:rPr lang="en-US" altLang="zh-CN">
                <a:ea typeface="宋体" panose="02010600030101010101" pitchFamily="2" charset="-122"/>
              </a:rPr>
              <a:t>	z</a:t>
            </a:r>
            <a:r>
              <a:rPr lang="en-US" altLang="zh-CN" baseline="-25000">
                <a:ea typeface="宋体" panose="02010600030101010101" pitchFamily="2" charset="-122"/>
              </a:rPr>
              <a:t>c, i</a:t>
            </a:r>
            <a:r>
              <a:rPr lang="en-US" altLang="zh-CN">
                <a:ea typeface="宋体" panose="02010600030101010101" pitchFamily="2" charset="-122"/>
              </a:rPr>
              <a:t> = m</a:t>
            </a:r>
            <a:r>
              <a:rPr lang="en-US" altLang="zh-CN" baseline="-25000">
                <a:ea typeface="宋体" panose="02010600030101010101" pitchFamily="2" charset="-122"/>
              </a:rPr>
              <a:t>c,i</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x</a:t>
            </a:r>
            <a:r>
              <a:rPr lang="en-US" altLang="zh-CN" baseline="-25000">
                <a:ea typeface="宋体" panose="02010600030101010101" pitchFamily="2" charset="-122"/>
              </a:rPr>
              <a:t>c,i</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s</a:t>
            </a:r>
            <a:r>
              <a:rPr lang="en-US" altLang="zh-CN" baseline="-25000">
                <a:ea typeface="宋体" panose="02010600030101010101" pitchFamily="2" charset="-122"/>
              </a:rPr>
              <a:t>c,i</a:t>
            </a:r>
          </a:p>
          <a:p>
            <a:pPr lvl="1">
              <a:buFontTx/>
              <a:buNone/>
            </a:pPr>
            <a:r>
              <a:rPr lang="en-US" altLang="zh-CN" baseline="-25000">
                <a:ea typeface="宋体" panose="02010600030101010101" pitchFamily="2" charset="-122"/>
              </a:rPr>
              <a:t>	      </a:t>
            </a:r>
            <a:r>
              <a:rPr lang="en-US" altLang="zh-CN">
                <a:ea typeface="宋体" panose="02010600030101010101" pitchFamily="2" charset="-122"/>
              </a:rPr>
              <a:t>Message    Key </a:t>
            </a:r>
            <a:r>
              <a:rPr lang="en-US" altLang="zh-CN" sz="2000">
                <a:ea typeface="宋体" panose="02010600030101010101" pitchFamily="2" charset="-122"/>
              </a:rPr>
              <a:t>(parts from S-wheels and rest)</a:t>
            </a:r>
            <a:endParaRPr lang="en-US" altLang="zh-CN">
              <a:ea typeface="宋体" panose="02010600030101010101" pitchFamily="2" charset="-122"/>
            </a:endParaRPr>
          </a:p>
          <a:p>
            <a:r>
              <a:rPr lang="en-US" altLang="zh-CN">
                <a:ea typeface="宋体" panose="02010600030101010101" pitchFamily="2" charset="-122"/>
              </a:rPr>
              <a:t>Look for statistical properties</a:t>
            </a:r>
          </a:p>
          <a:p>
            <a:pPr lvl="1"/>
            <a:r>
              <a:rPr lang="en-US" altLang="zh-CN">
                <a:ea typeface="宋体" panose="02010600030101010101" pitchFamily="2" charset="-122"/>
              </a:rPr>
              <a:t>How many of the z</a:t>
            </a:r>
            <a:r>
              <a:rPr lang="en-US" altLang="zh-CN" baseline="-25000">
                <a:ea typeface="宋体" panose="02010600030101010101" pitchFamily="2" charset="-122"/>
              </a:rPr>
              <a:t>c,i</a:t>
            </a:r>
            <a:r>
              <a:rPr lang="en-US" altLang="zh-CN">
                <a:ea typeface="宋体" panose="02010600030101010101" pitchFamily="2" charset="-122"/>
              </a:rPr>
              <a:t>’s are 0?</a:t>
            </a:r>
          </a:p>
          <a:p>
            <a:pPr lvl="1"/>
            <a:r>
              <a:rPr lang="en-US" altLang="zh-CN">
                <a:ea typeface="宋体" panose="02010600030101010101" pitchFamily="2" charset="-122"/>
              </a:rPr>
              <a:t>How many of (z</a:t>
            </a:r>
            <a:r>
              <a:rPr lang="en-US" altLang="zh-CN" baseline="-25000">
                <a:ea typeface="宋体" panose="02010600030101010101" pitchFamily="2" charset="-122"/>
              </a:rPr>
              <a:t>c,i+1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rPr>
              <a:t> </a:t>
            </a:r>
            <a:r>
              <a:rPr lang="en-US" altLang="zh-CN">
                <a:ea typeface="宋体" panose="02010600030101010101" pitchFamily="2" charset="-122"/>
              </a:rPr>
              <a:t>z</a:t>
            </a:r>
            <a:r>
              <a:rPr lang="en-US" altLang="zh-CN" baseline="-25000">
                <a:ea typeface="宋体" panose="02010600030101010101" pitchFamily="2" charset="-122"/>
              </a:rPr>
              <a:t>c,i</a:t>
            </a:r>
            <a:r>
              <a:rPr lang="en-US" altLang="zh-CN">
                <a:ea typeface="宋体" panose="02010600030101010101" pitchFamily="2" charset="-122"/>
              </a:rPr>
              <a:t>) are 0?</a:t>
            </a:r>
          </a:p>
          <a:p>
            <a:pPr lvl="1">
              <a:buFontTx/>
              <a:buNone/>
            </a:pPr>
            <a:endParaRPr lang="en-US" altLang="zh-CN">
              <a:ea typeface="宋体" panose="02010600030101010101" pitchFamily="2" charset="-122"/>
            </a:endParaRPr>
          </a:p>
        </p:txBody>
      </p:sp>
      <p:sp>
        <p:nvSpPr>
          <p:cNvPr id="570372" name="Rectangle 4"/>
          <p:cNvSpPr>
            <a:spLocks noChangeArrowheads="1"/>
          </p:cNvSpPr>
          <p:nvPr/>
        </p:nvSpPr>
        <p:spPr bwMode="auto">
          <a:xfrm>
            <a:off x="8185150" y="4800601"/>
            <a:ext cx="2482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latin typeface="Tahoma" panose="020B0604030504040204" pitchFamily="34" charset="0"/>
                <a:ea typeface="宋体" panose="02010600030101010101" pitchFamily="2" charset="-122"/>
              </a:rPr>
              <a:t>½ (not useful)</a:t>
            </a:r>
          </a:p>
        </p:txBody>
      </p:sp>
      <p:sp>
        <p:nvSpPr>
          <p:cNvPr id="570373" name="Rectangle 5"/>
          <p:cNvSpPr>
            <a:spLocks noChangeArrowheads="1"/>
          </p:cNvSpPr>
          <p:nvPr/>
        </p:nvSpPr>
        <p:spPr bwMode="auto">
          <a:xfrm>
            <a:off x="8648700" y="5257801"/>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latin typeface="Tahoma" panose="020B0604030504040204" pitchFamily="34" charset="0"/>
                <a:ea typeface="宋体" panose="02010600030101010101" pitchFamily="2" charset="-122"/>
              </a:rPr>
              <a:t>½</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65</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895803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0372"/>
                                        </p:tgtEl>
                                        <p:attrNameLst>
                                          <p:attrName>style.visibility</p:attrName>
                                        </p:attrNameLst>
                                      </p:cBhvr>
                                      <p:to>
                                        <p:strVal val="visible"/>
                                      </p:to>
                                    </p:set>
                                    <p:animEffect transition="in" filter="dissolve">
                                      <p:cBhvr>
                                        <p:cTn id="7" dur="500"/>
                                        <p:tgtEl>
                                          <p:spTgt spid="5703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0373"/>
                                        </p:tgtEl>
                                        <p:attrNameLst>
                                          <p:attrName>style.visibility</p:attrName>
                                        </p:attrNameLst>
                                      </p:cBhvr>
                                      <p:to>
                                        <p:strVal val="visible"/>
                                      </p:to>
                                    </p:set>
                                    <p:animEffect transition="in" filter="dissolve">
                                      <p:cBhvr>
                                        <p:cTn id="12" dur="500"/>
                                        <p:tgtEl>
                                          <p:spTgt spid="570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2" grpId="0"/>
      <p:bldP spid="57037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en-US" altLang="zh-CN">
                <a:ea typeface="宋体" panose="02010600030101010101" pitchFamily="2" charset="-122"/>
              </a:rPr>
              <a:t>Double Delta</a:t>
            </a:r>
          </a:p>
        </p:txBody>
      </p:sp>
      <p:sp>
        <p:nvSpPr>
          <p:cNvPr id="571395" name="Rectangle 3"/>
          <p:cNvSpPr>
            <a:spLocks noGrp="1" noChangeArrowheads="1"/>
          </p:cNvSpPr>
          <p:nvPr>
            <p:ph type="body" idx="1"/>
          </p:nvPr>
        </p:nvSpPr>
        <p:spPr>
          <a:xfrm>
            <a:off x="1981200" y="1219200"/>
            <a:ext cx="8229600" cy="3657600"/>
          </a:xfrm>
        </p:spPr>
        <p:txBody>
          <a:bodyPr/>
          <a:lstStyle/>
          <a:p>
            <a:r>
              <a:rPr lang="en-US" altLang="zh-CN">
                <a:ea typeface="宋体" panose="02010600030101010101" pitchFamily="2" charset="-122"/>
                <a:sym typeface="Symbol" panose="05050102010706020507" pitchFamily="18" charset="2"/>
              </a:rPr>
              <a:t> Z</a:t>
            </a:r>
            <a:r>
              <a:rPr lang="en-US" altLang="zh-CN" baseline="-25000">
                <a:ea typeface="宋体" panose="02010600030101010101" pitchFamily="2" charset="-122"/>
                <a:sym typeface="Symbol" panose="05050102010706020507" pitchFamily="18" charset="2"/>
              </a:rPr>
              <a:t>c,i</a:t>
            </a:r>
            <a:r>
              <a:rPr lang="en-US" altLang="zh-CN">
                <a:ea typeface="宋体" panose="02010600030101010101" pitchFamily="2" charset="-122"/>
                <a:sym typeface="Symbol" panose="05050102010706020507" pitchFamily="18" charset="2"/>
              </a:rPr>
              <a:t> = Z</a:t>
            </a:r>
            <a:r>
              <a:rPr lang="en-US" altLang="zh-CN" baseline="-25000">
                <a:ea typeface="宋体" panose="02010600030101010101" pitchFamily="2" charset="-122"/>
                <a:sym typeface="Symbol" panose="05050102010706020507" pitchFamily="18" charset="2"/>
              </a:rPr>
              <a:t>c,i</a:t>
            </a:r>
            <a:r>
              <a:rPr lang="en-US" altLang="zh-CN">
                <a:ea typeface="宋体" panose="02010600030101010101" pitchFamily="2" charset="-122"/>
                <a:sym typeface="Symbol" panose="05050102010706020507" pitchFamily="18" charset="2"/>
              </a:rPr>
              <a:t>  Z</a:t>
            </a:r>
            <a:r>
              <a:rPr lang="en-US" altLang="zh-CN" baseline="-25000">
                <a:ea typeface="宋体" panose="02010600030101010101" pitchFamily="2" charset="-122"/>
                <a:sym typeface="Symbol" panose="05050102010706020507" pitchFamily="18" charset="2"/>
              </a:rPr>
              <a:t>c,i+1</a:t>
            </a:r>
            <a:endParaRPr lang="en-US" altLang="zh-CN">
              <a:ea typeface="宋体" panose="02010600030101010101" pitchFamily="2" charset="-122"/>
            </a:endParaRPr>
          </a:p>
          <a:p>
            <a:r>
              <a:rPr lang="en-US" altLang="zh-CN">
                <a:ea typeface="宋体" panose="02010600030101010101" pitchFamily="2" charset="-122"/>
              </a:rPr>
              <a:t>Combine two channels:</a:t>
            </a:r>
          </a:p>
          <a:p>
            <a:pPr>
              <a:buFontTx/>
              <a:buNone/>
            </a:pPr>
            <a:r>
              <a:rPr lang="en-US" altLang="zh-CN">
                <a:ea typeface="宋体" panose="02010600030101010101" pitchFamily="2" charset="-122"/>
                <a:sym typeface="Symbol" panose="05050102010706020507" pitchFamily="18" charset="2"/>
              </a:rPr>
              <a:t>		 Z</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 Z</a:t>
            </a:r>
            <a:r>
              <a:rPr lang="en-US" altLang="zh-CN" baseline="-25000">
                <a:ea typeface="宋体" panose="02010600030101010101" pitchFamily="2" charset="-122"/>
                <a:sym typeface="Symbol" panose="05050102010706020507" pitchFamily="18" charset="2"/>
              </a:rPr>
              <a:t>2,I </a:t>
            </a:r>
            <a:r>
              <a:rPr lang="en-US" altLang="zh-CN">
                <a:ea typeface="宋体" panose="02010600030101010101" pitchFamily="2" charset="-122"/>
              </a:rPr>
              <a:t>=</a:t>
            </a:r>
          </a:p>
          <a:p>
            <a:pPr>
              <a:buFontTx/>
              <a:buNone/>
            </a:pPr>
            <a:r>
              <a:rPr lang="en-US" altLang="zh-CN">
                <a:ea typeface="宋体" panose="02010600030101010101" pitchFamily="2" charset="-122"/>
                <a:sym typeface="Symbol" panose="05050102010706020507" pitchFamily="18" charset="2"/>
              </a:rPr>
              <a:t>			 M</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M</a:t>
            </a:r>
            <a:r>
              <a:rPr lang="en-US" altLang="zh-CN" baseline="-25000">
                <a:ea typeface="宋体" panose="02010600030101010101" pitchFamily="2" charset="-122"/>
                <a:sym typeface="Symbol" panose="05050102010706020507" pitchFamily="18" charset="2"/>
              </a:rPr>
              <a:t>2,i</a:t>
            </a:r>
            <a:r>
              <a:rPr lang="en-US" altLang="zh-CN">
                <a:ea typeface="宋体" panose="02010600030101010101" pitchFamily="2" charset="-122"/>
                <a:sym typeface="Symbol" panose="05050102010706020507" pitchFamily="18" charset="2"/>
              </a:rPr>
              <a:t> </a:t>
            </a:r>
          </a:p>
          <a:p>
            <a:pPr>
              <a:buFontTx/>
              <a:buNone/>
            </a:pPr>
            <a:r>
              <a:rPr lang="en-US" altLang="zh-CN">
                <a:ea typeface="宋体" panose="02010600030101010101" pitchFamily="2" charset="-122"/>
                <a:sym typeface="Symbol" panose="05050102010706020507" pitchFamily="18" charset="2"/>
              </a:rPr>
              <a:t>		     X</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X</a:t>
            </a:r>
            <a:r>
              <a:rPr lang="en-US" altLang="zh-CN" baseline="-25000">
                <a:ea typeface="宋体" panose="02010600030101010101" pitchFamily="2" charset="-122"/>
                <a:sym typeface="Symbol" panose="05050102010706020507" pitchFamily="18" charset="2"/>
              </a:rPr>
              <a:t>2,i </a:t>
            </a:r>
          </a:p>
          <a:p>
            <a:pPr>
              <a:buFontTx/>
              <a:buNone/>
            </a:pP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S</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S</a:t>
            </a:r>
            <a:r>
              <a:rPr lang="en-US" altLang="zh-CN" baseline="-25000">
                <a:ea typeface="宋体" panose="02010600030101010101" pitchFamily="2" charset="-122"/>
                <a:sym typeface="Symbol" panose="05050102010706020507" pitchFamily="18" charset="2"/>
              </a:rPr>
              <a:t>2,i</a:t>
            </a:r>
          </a:p>
        </p:txBody>
      </p:sp>
      <p:sp>
        <p:nvSpPr>
          <p:cNvPr id="571396" name="Text Box 4"/>
          <p:cNvSpPr txBox="1">
            <a:spLocks noChangeArrowheads="1"/>
          </p:cNvSpPr>
          <p:nvPr/>
        </p:nvSpPr>
        <p:spPr bwMode="auto">
          <a:xfrm>
            <a:off x="7305676" y="3476625"/>
            <a:ext cx="214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latin typeface="Tahoma" panose="020B0604030504040204" pitchFamily="34" charset="0"/>
                <a:ea typeface="宋体" panose="02010600030101010101" pitchFamily="2" charset="-122"/>
              </a:rPr>
              <a:t>= ½  (key)</a:t>
            </a:r>
          </a:p>
        </p:txBody>
      </p:sp>
      <p:sp>
        <p:nvSpPr>
          <p:cNvPr id="571397" name="Text Box 5"/>
          <p:cNvSpPr txBox="1">
            <a:spLocks noChangeArrowheads="1"/>
          </p:cNvSpPr>
          <p:nvPr/>
        </p:nvSpPr>
        <p:spPr bwMode="auto">
          <a:xfrm>
            <a:off x="7277100" y="2971801"/>
            <a:ext cx="266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Tahoma" panose="020B0604030504040204" pitchFamily="34" charset="0"/>
                <a:ea typeface="宋体" panose="02010600030101010101" pitchFamily="2" charset="-122"/>
              </a:rPr>
              <a:t>&gt; ½  Yippee!</a:t>
            </a:r>
          </a:p>
        </p:txBody>
      </p:sp>
      <p:sp>
        <p:nvSpPr>
          <p:cNvPr id="571398" name="Text Box 6"/>
          <p:cNvSpPr txBox="1">
            <a:spLocks noChangeArrowheads="1"/>
          </p:cNvSpPr>
          <p:nvPr/>
        </p:nvSpPr>
        <p:spPr bwMode="auto">
          <a:xfrm>
            <a:off x="7372350" y="4057651"/>
            <a:ext cx="266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Tahoma" panose="020B0604030504040204" pitchFamily="34" charset="0"/>
                <a:ea typeface="宋体" panose="02010600030101010101" pitchFamily="2" charset="-122"/>
              </a:rPr>
              <a:t>&gt; ½</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66</a:t>
            </a:fld>
            <a:endParaRPr lang="zh-CN" altLang="en-US"/>
          </a:p>
        </p:txBody>
      </p:sp>
      <p:sp>
        <p:nvSpPr>
          <p:cNvPr id="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3719647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r>
              <a:rPr lang="en-US" altLang="zh-CN">
                <a:ea typeface="宋体" panose="02010600030101010101" pitchFamily="2" charset="-122"/>
              </a:rPr>
              <a:t>Double Delta</a:t>
            </a:r>
          </a:p>
        </p:txBody>
      </p:sp>
      <p:sp>
        <p:nvSpPr>
          <p:cNvPr id="589827" name="Rectangle 3"/>
          <p:cNvSpPr>
            <a:spLocks noGrp="1" noChangeArrowheads="1"/>
          </p:cNvSpPr>
          <p:nvPr>
            <p:ph type="body" idx="1"/>
          </p:nvPr>
        </p:nvSpPr>
        <p:spPr>
          <a:xfrm>
            <a:off x="1981200" y="1219200"/>
            <a:ext cx="8229600" cy="3657600"/>
          </a:xfrm>
        </p:spPr>
        <p:txBody>
          <a:bodyPr/>
          <a:lstStyle/>
          <a:p>
            <a:pPr>
              <a:buFontTx/>
              <a:buNone/>
            </a:pPr>
            <a:r>
              <a:rPr lang="en-US" altLang="zh-CN">
                <a:ea typeface="宋体" panose="02010600030101010101" pitchFamily="2" charset="-122"/>
                <a:sym typeface="Symbol" panose="05050102010706020507" pitchFamily="18" charset="2"/>
              </a:rPr>
              <a:t>			 M</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M</a:t>
            </a:r>
            <a:r>
              <a:rPr lang="en-US" altLang="zh-CN" baseline="-25000">
                <a:ea typeface="宋体" panose="02010600030101010101" pitchFamily="2" charset="-122"/>
                <a:sym typeface="Symbol" panose="05050102010706020507" pitchFamily="18" charset="2"/>
              </a:rPr>
              <a:t>2,i</a:t>
            </a:r>
            <a:r>
              <a:rPr lang="en-US" altLang="zh-CN">
                <a:ea typeface="宋体" panose="02010600030101010101" pitchFamily="2" charset="-122"/>
                <a:sym typeface="Symbol" panose="05050102010706020507" pitchFamily="18" charset="2"/>
              </a:rPr>
              <a:t> </a:t>
            </a:r>
          </a:p>
          <a:p>
            <a:pPr>
              <a:buFontTx/>
              <a:buNone/>
            </a:pPr>
            <a:r>
              <a:rPr lang="en-US" altLang="zh-CN">
                <a:ea typeface="宋体" panose="02010600030101010101" pitchFamily="2" charset="-122"/>
                <a:sym typeface="Symbol" panose="05050102010706020507" pitchFamily="18" charset="2"/>
              </a:rPr>
              <a:t>		     X</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X</a:t>
            </a:r>
            <a:r>
              <a:rPr lang="en-US" altLang="zh-CN" baseline="-25000">
                <a:ea typeface="宋体" panose="02010600030101010101" pitchFamily="2" charset="-122"/>
                <a:sym typeface="Symbol" panose="05050102010706020507" pitchFamily="18" charset="2"/>
              </a:rPr>
              <a:t>2,i </a:t>
            </a:r>
          </a:p>
          <a:p>
            <a:pPr>
              <a:buFontTx/>
              <a:buNone/>
            </a:pP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S</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S</a:t>
            </a:r>
            <a:r>
              <a:rPr lang="en-US" altLang="zh-CN" baseline="-25000">
                <a:ea typeface="宋体" panose="02010600030101010101" pitchFamily="2" charset="-122"/>
                <a:sym typeface="Symbol" panose="05050102010706020507" pitchFamily="18" charset="2"/>
              </a:rPr>
              <a:t>2,i</a:t>
            </a:r>
          </a:p>
        </p:txBody>
      </p:sp>
      <p:sp>
        <p:nvSpPr>
          <p:cNvPr id="589828" name="Text Box 4"/>
          <p:cNvSpPr txBox="1">
            <a:spLocks noChangeArrowheads="1"/>
          </p:cNvSpPr>
          <p:nvPr/>
        </p:nvSpPr>
        <p:spPr bwMode="auto">
          <a:xfrm>
            <a:off x="7305676" y="1800225"/>
            <a:ext cx="214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latin typeface="Tahoma" panose="020B0604030504040204" pitchFamily="34" charset="0"/>
                <a:ea typeface="宋体" panose="02010600030101010101" pitchFamily="2" charset="-122"/>
              </a:rPr>
              <a:t>= ½  (key)</a:t>
            </a:r>
          </a:p>
        </p:txBody>
      </p:sp>
      <p:sp>
        <p:nvSpPr>
          <p:cNvPr id="589829" name="Text Box 5"/>
          <p:cNvSpPr txBox="1">
            <a:spLocks noChangeArrowheads="1"/>
          </p:cNvSpPr>
          <p:nvPr/>
        </p:nvSpPr>
        <p:spPr bwMode="auto">
          <a:xfrm>
            <a:off x="7277100" y="1295401"/>
            <a:ext cx="266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Tahoma" panose="020B0604030504040204" pitchFamily="34" charset="0"/>
                <a:ea typeface="宋体" panose="02010600030101010101" pitchFamily="2" charset="-122"/>
              </a:rPr>
              <a:t>&gt; ½  Yippee!</a:t>
            </a:r>
          </a:p>
        </p:txBody>
      </p:sp>
      <p:sp>
        <p:nvSpPr>
          <p:cNvPr id="589830" name="Text Box 6"/>
          <p:cNvSpPr txBox="1">
            <a:spLocks noChangeArrowheads="1"/>
          </p:cNvSpPr>
          <p:nvPr/>
        </p:nvSpPr>
        <p:spPr bwMode="auto">
          <a:xfrm>
            <a:off x="7372350" y="2381251"/>
            <a:ext cx="266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Tahoma" panose="020B0604030504040204" pitchFamily="34" charset="0"/>
                <a:ea typeface="宋体" panose="02010600030101010101" pitchFamily="2" charset="-122"/>
              </a:rPr>
              <a:t>&gt; ½</a:t>
            </a:r>
          </a:p>
        </p:txBody>
      </p:sp>
      <p:sp>
        <p:nvSpPr>
          <p:cNvPr id="589831" name="Text Box 7"/>
          <p:cNvSpPr txBox="1">
            <a:spLocks noChangeArrowheads="1"/>
          </p:cNvSpPr>
          <p:nvPr/>
        </p:nvSpPr>
        <p:spPr bwMode="auto">
          <a:xfrm>
            <a:off x="1714500" y="3200401"/>
            <a:ext cx="8707438"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latin typeface="Tahoma" panose="020B0604030504040204" pitchFamily="34" charset="0"/>
                <a:ea typeface="宋体" panose="02010600030101010101" pitchFamily="2" charset="-122"/>
              </a:rPr>
              <a:t>Why is </a:t>
            </a:r>
            <a:r>
              <a:rPr lang="en-US" altLang="zh-CN" sz="2800">
                <a:latin typeface="Tahoma" panose="020B0604030504040204" pitchFamily="34" charset="0"/>
                <a:ea typeface="宋体" panose="02010600030101010101" pitchFamily="2" charset="-122"/>
                <a:sym typeface="Symbol" panose="05050102010706020507" pitchFamily="18" charset="2"/>
              </a:rPr>
              <a:t> M</a:t>
            </a:r>
            <a:r>
              <a:rPr lang="en-US" altLang="zh-CN" sz="2800" baseline="-25000">
                <a:latin typeface="Tahoma" panose="020B0604030504040204" pitchFamily="34" charset="0"/>
                <a:ea typeface="宋体" panose="02010600030101010101" pitchFamily="2" charset="-122"/>
                <a:sym typeface="Symbol" panose="05050102010706020507" pitchFamily="18" charset="2"/>
              </a:rPr>
              <a:t>1,i </a:t>
            </a:r>
            <a:r>
              <a:rPr lang="en-US" altLang="zh-CN" sz="3600">
                <a:ea typeface="宋体" panose="02010600030101010101" pitchFamily="2" charset="-122"/>
                <a:sym typeface="Symbol" panose="05050102010706020507" pitchFamily="18" charset="2"/>
              </a:rPr>
              <a:t></a:t>
            </a:r>
            <a:r>
              <a:rPr lang="en-US" altLang="zh-CN" sz="2800">
                <a:latin typeface="Tahoma" panose="020B0604030504040204" pitchFamily="34" charset="0"/>
                <a:ea typeface="宋体" panose="02010600030101010101" pitchFamily="2" charset="-122"/>
                <a:sym typeface="Symbol" panose="05050102010706020507" pitchFamily="18" charset="2"/>
              </a:rPr>
              <a:t>  M</a:t>
            </a:r>
            <a:r>
              <a:rPr lang="en-US" altLang="zh-CN" sz="2800" baseline="-25000">
                <a:latin typeface="Tahoma" panose="020B0604030504040204" pitchFamily="34" charset="0"/>
                <a:ea typeface="宋体" panose="02010600030101010101" pitchFamily="2" charset="-122"/>
                <a:sym typeface="Symbol" panose="05050102010706020507" pitchFamily="18" charset="2"/>
              </a:rPr>
              <a:t>2,i</a:t>
            </a:r>
            <a:r>
              <a:rPr lang="en-US" altLang="zh-CN" sz="2800">
                <a:latin typeface="Tahoma" panose="020B0604030504040204" pitchFamily="34" charset="0"/>
                <a:ea typeface="宋体" panose="02010600030101010101" pitchFamily="2" charset="-122"/>
                <a:sym typeface="Symbol" panose="05050102010706020507" pitchFamily="18" charset="2"/>
              </a:rPr>
              <a:t> &gt; ½ </a:t>
            </a:r>
          </a:p>
          <a:p>
            <a:r>
              <a:rPr lang="en-US" altLang="zh-CN" sz="2800">
                <a:latin typeface="Tahoma" panose="020B0604030504040204" pitchFamily="34" charset="0"/>
                <a:ea typeface="宋体" panose="02010600030101010101" pitchFamily="2" charset="-122"/>
                <a:sym typeface="Symbol" panose="05050102010706020507" pitchFamily="18" charset="2"/>
              </a:rPr>
              <a:t>	Message is in German, more likely following 	letter is a repetition than random</a:t>
            </a:r>
            <a:r>
              <a:rPr lang="en-US" altLang="zh-CN" sz="2400">
                <a:latin typeface="Tahoma" panose="020B0604030504040204" pitchFamily="34" charset="0"/>
                <a:ea typeface="宋体" panose="02010600030101010101" pitchFamily="2" charset="-122"/>
              </a:rPr>
              <a:t> </a:t>
            </a:r>
          </a:p>
        </p:txBody>
      </p:sp>
      <p:sp>
        <p:nvSpPr>
          <p:cNvPr id="589832" name="Text Box 8"/>
          <p:cNvSpPr txBox="1">
            <a:spLocks noChangeArrowheads="1"/>
          </p:cNvSpPr>
          <p:nvPr/>
        </p:nvSpPr>
        <p:spPr bwMode="auto">
          <a:xfrm>
            <a:off x="1700214" y="4676776"/>
            <a:ext cx="89630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latin typeface="Tahoma" panose="020B0604030504040204" pitchFamily="34" charset="0"/>
                <a:ea typeface="宋体" panose="02010600030101010101" pitchFamily="2" charset="-122"/>
              </a:rPr>
              <a:t>Why is </a:t>
            </a:r>
            <a:r>
              <a:rPr lang="en-US" altLang="zh-CN" sz="2800">
                <a:latin typeface="Tahoma" panose="020B0604030504040204" pitchFamily="34" charset="0"/>
                <a:ea typeface="宋体" panose="02010600030101010101" pitchFamily="2" charset="-122"/>
                <a:sym typeface="Symbol" panose="05050102010706020507" pitchFamily="18" charset="2"/>
              </a:rPr>
              <a:t> S</a:t>
            </a:r>
            <a:r>
              <a:rPr lang="en-US" altLang="zh-CN" sz="2800" baseline="-25000">
                <a:latin typeface="Tahoma" panose="020B0604030504040204" pitchFamily="34" charset="0"/>
                <a:ea typeface="宋体" panose="02010600030101010101" pitchFamily="2" charset="-122"/>
                <a:sym typeface="Symbol" panose="05050102010706020507" pitchFamily="18" charset="2"/>
              </a:rPr>
              <a:t>1,i</a:t>
            </a:r>
            <a:r>
              <a:rPr lang="en-US" altLang="zh-CN" sz="2800">
                <a:latin typeface="Tahoma" panose="020B0604030504040204" pitchFamily="34" charset="0"/>
                <a:ea typeface="宋体" panose="02010600030101010101" pitchFamily="2" charset="-122"/>
                <a:sym typeface="Symbol" panose="05050102010706020507" pitchFamily="18" charset="2"/>
              </a:rPr>
              <a:t> </a:t>
            </a:r>
            <a:r>
              <a:rPr lang="en-US" altLang="zh-CN" sz="3600">
                <a:ea typeface="宋体" panose="02010600030101010101" pitchFamily="2" charset="-122"/>
                <a:sym typeface="Symbol" panose="05050102010706020507" pitchFamily="18" charset="2"/>
              </a:rPr>
              <a:t></a:t>
            </a:r>
            <a:r>
              <a:rPr lang="en-US" altLang="zh-CN" sz="2800">
                <a:latin typeface="Tahoma" panose="020B0604030504040204" pitchFamily="34" charset="0"/>
                <a:ea typeface="宋体" panose="02010600030101010101" pitchFamily="2" charset="-122"/>
                <a:sym typeface="Symbol" panose="05050102010706020507" pitchFamily="18" charset="2"/>
              </a:rPr>
              <a:t>  S</a:t>
            </a:r>
            <a:r>
              <a:rPr lang="en-US" altLang="zh-CN" sz="2800" baseline="-25000">
                <a:latin typeface="Tahoma" panose="020B0604030504040204" pitchFamily="34" charset="0"/>
                <a:ea typeface="宋体" panose="02010600030101010101" pitchFamily="2" charset="-122"/>
                <a:sym typeface="Symbol" panose="05050102010706020507" pitchFamily="18" charset="2"/>
              </a:rPr>
              <a:t>2,i</a:t>
            </a:r>
            <a:r>
              <a:rPr lang="en-US" altLang="zh-CN" sz="2800">
                <a:latin typeface="Tahoma" panose="020B0604030504040204" pitchFamily="34" charset="0"/>
                <a:ea typeface="宋体" panose="02010600030101010101" pitchFamily="2" charset="-122"/>
                <a:sym typeface="Symbol" panose="05050102010706020507" pitchFamily="18" charset="2"/>
              </a:rPr>
              <a:t> &gt; ½ </a:t>
            </a:r>
          </a:p>
          <a:p>
            <a:r>
              <a:rPr lang="en-US" altLang="zh-CN" sz="2800">
                <a:latin typeface="Tahoma" panose="020B0604030504040204" pitchFamily="34" charset="0"/>
                <a:ea typeface="宋体" panose="02010600030101010101" pitchFamily="2" charset="-122"/>
                <a:sym typeface="Symbol" panose="05050102010706020507" pitchFamily="18" charset="2"/>
              </a:rPr>
              <a:t>	S-wheels only turn some of the time </a:t>
            </a:r>
          </a:p>
          <a:p>
            <a:r>
              <a:rPr lang="en-US" altLang="zh-CN" sz="2800">
                <a:latin typeface="Tahoma" panose="020B0604030504040204" pitchFamily="34" charset="0"/>
                <a:ea typeface="宋体" panose="02010600030101010101" pitchFamily="2" charset="-122"/>
                <a:sym typeface="Symbol" panose="05050102010706020507" pitchFamily="18" charset="2"/>
              </a:rPr>
              <a:t>	(when M-wheel is 1)</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67</a:t>
            </a:fld>
            <a:endParaRPr lang="zh-CN" altLang="en-US"/>
          </a:p>
        </p:txBody>
      </p:sp>
      <p:sp>
        <p:nvSpPr>
          <p:cNvPr id="10"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1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954413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9831"/>
                                        </p:tgtEl>
                                        <p:attrNameLst>
                                          <p:attrName>style.visibility</p:attrName>
                                        </p:attrNameLst>
                                      </p:cBhvr>
                                      <p:to>
                                        <p:strVal val="visible"/>
                                      </p:to>
                                    </p:set>
                                    <p:animEffect transition="in" filter="dissolve">
                                      <p:cBhvr>
                                        <p:cTn id="7" dur="500"/>
                                        <p:tgtEl>
                                          <p:spTgt spid="5898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9832"/>
                                        </p:tgtEl>
                                        <p:attrNameLst>
                                          <p:attrName>style.visibility</p:attrName>
                                        </p:attrNameLst>
                                      </p:cBhvr>
                                      <p:to>
                                        <p:strVal val="visible"/>
                                      </p:to>
                                    </p:set>
                                    <p:animEffect transition="in" filter="dissolve">
                                      <p:cBhvr>
                                        <p:cTn id="12" dur="500"/>
                                        <p:tgtEl>
                                          <p:spTgt spid="589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31" grpId="0"/>
      <p:bldP spid="5898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en-US" altLang="zh-CN">
                <a:ea typeface="宋体" panose="02010600030101010101" pitchFamily="2" charset="-122"/>
              </a:rPr>
              <a:t>Actual Advantage</a:t>
            </a:r>
          </a:p>
        </p:txBody>
      </p:sp>
      <p:sp>
        <p:nvSpPr>
          <p:cNvPr id="572419" name="Rectangle 3"/>
          <p:cNvSpPr>
            <a:spLocks noGrp="1" noChangeArrowheads="1"/>
          </p:cNvSpPr>
          <p:nvPr>
            <p:ph type="body" idx="1"/>
          </p:nvPr>
        </p:nvSpPr>
        <p:spPr>
          <a:xfrm>
            <a:off x="1660526" y="1149350"/>
            <a:ext cx="8905875" cy="5029200"/>
          </a:xfrm>
        </p:spPr>
        <p:txBody>
          <a:bodyPr/>
          <a:lstStyle/>
          <a:p>
            <a:r>
              <a:rPr lang="en-US" altLang="zh-CN">
                <a:ea typeface="宋体" panose="02010600030101010101" pitchFamily="2" charset="-122"/>
              </a:rPr>
              <a:t>Probability of repeating letters</a:t>
            </a:r>
          </a:p>
          <a:p>
            <a:pPr>
              <a:buFontTx/>
              <a:buNone/>
            </a:pPr>
            <a:r>
              <a:rPr lang="en-US" altLang="zh-CN">
                <a:ea typeface="宋体" panose="02010600030101010101" pitchFamily="2" charset="-122"/>
              </a:rPr>
              <a:t>	 Prob[</a:t>
            </a:r>
            <a:r>
              <a:rPr lang="en-US" altLang="zh-CN">
                <a:ea typeface="宋体" panose="02010600030101010101" pitchFamily="2" charset="-122"/>
                <a:sym typeface="Symbol" panose="05050102010706020507" pitchFamily="18" charset="2"/>
              </a:rPr>
              <a:t> M</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M</a:t>
            </a:r>
            <a:r>
              <a:rPr lang="en-US" altLang="zh-CN" baseline="-25000">
                <a:ea typeface="宋体" panose="02010600030101010101" pitchFamily="2" charset="-122"/>
                <a:sym typeface="Symbol" panose="05050102010706020507" pitchFamily="18" charset="2"/>
              </a:rPr>
              <a:t>2,i</a:t>
            </a:r>
            <a:r>
              <a:rPr lang="en-US" altLang="zh-CN">
                <a:ea typeface="宋体" panose="02010600030101010101" pitchFamily="2" charset="-122"/>
                <a:sym typeface="Symbol" panose="05050102010706020507" pitchFamily="18" charset="2"/>
              </a:rPr>
              <a:t> = 0] </a:t>
            </a:r>
            <a:r>
              <a:rPr lang="en-US" altLang="zh-CN">
                <a:ea typeface="宋体" panose="02010600030101010101" pitchFamily="2" charset="-122"/>
              </a:rPr>
              <a:t>~ 0.614 </a:t>
            </a:r>
            <a:br>
              <a:rPr lang="en-US" altLang="zh-CN">
                <a:ea typeface="宋体" panose="02010600030101010101" pitchFamily="2" charset="-122"/>
              </a:rPr>
            </a:br>
            <a:r>
              <a:rPr lang="en-US" altLang="zh-CN">
                <a:ea typeface="宋体" panose="02010600030101010101" pitchFamily="2" charset="-122"/>
              </a:rPr>
              <a:t> 3.3% of German digraphs are repeating</a:t>
            </a:r>
          </a:p>
          <a:p>
            <a:r>
              <a:rPr lang="en-US" altLang="zh-CN">
                <a:ea typeface="宋体" panose="02010600030101010101" pitchFamily="2" charset="-122"/>
              </a:rPr>
              <a:t>Probability of repeating S-keys </a:t>
            </a:r>
          </a:p>
          <a:p>
            <a:pPr>
              <a:buFontTx/>
              <a:buNone/>
            </a:pPr>
            <a:r>
              <a:rPr lang="en-US" altLang="zh-CN">
                <a:ea typeface="宋体" panose="02010600030101010101" pitchFamily="2" charset="-122"/>
              </a:rPr>
              <a:t>	 Prob[</a:t>
            </a:r>
            <a:r>
              <a:rPr lang="en-US" altLang="zh-CN">
                <a:ea typeface="宋体" panose="02010600030101010101" pitchFamily="2" charset="-122"/>
                <a:sym typeface="Symbol" panose="05050102010706020507" pitchFamily="18" charset="2"/>
              </a:rPr>
              <a:t> S</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S</a:t>
            </a:r>
            <a:r>
              <a:rPr lang="en-US" altLang="zh-CN" baseline="-25000">
                <a:ea typeface="宋体" panose="02010600030101010101" pitchFamily="2" charset="-122"/>
                <a:sym typeface="Symbol" panose="05050102010706020507" pitchFamily="18" charset="2"/>
              </a:rPr>
              <a:t>2,i</a:t>
            </a:r>
            <a:r>
              <a:rPr lang="en-US" altLang="zh-CN">
                <a:ea typeface="宋体" panose="02010600030101010101" pitchFamily="2" charset="-122"/>
                <a:sym typeface="Symbol" panose="05050102010706020507" pitchFamily="18" charset="2"/>
              </a:rPr>
              <a:t> = 0] </a:t>
            </a:r>
            <a:r>
              <a:rPr lang="en-US" altLang="zh-CN">
                <a:ea typeface="宋体" panose="02010600030101010101" pitchFamily="2" charset="-122"/>
              </a:rPr>
              <a:t>~ 0.73</a:t>
            </a:r>
            <a:endParaRPr lang="en-US" altLang="zh-CN">
              <a:ea typeface="宋体" panose="02010600030101010101" pitchFamily="2" charset="-122"/>
              <a:sym typeface="Symbol" panose="05050102010706020507" pitchFamily="18" charset="2"/>
            </a:endParaRPr>
          </a:p>
          <a:p>
            <a:pPr>
              <a:buFontTx/>
              <a:buNone/>
            </a:pPr>
            <a:r>
              <a:rPr lang="en-US" altLang="zh-CN">
                <a:ea typeface="宋体" panose="02010600030101010101" pitchFamily="2" charset="-122"/>
                <a:sym typeface="Symbol" panose="05050102010706020507" pitchFamily="18" charset="2"/>
              </a:rPr>
              <a:t>Prob[ Z</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 Z</a:t>
            </a:r>
            <a:r>
              <a:rPr lang="en-US" altLang="zh-CN" baseline="-25000">
                <a:ea typeface="宋体" panose="02010600030101010101" pitchFamily="2" charset="-122"/>
                <a:sym typeface="Symbol" panose="05050102010706020507" pitchFamily="18" charset="2"/>
              </a:rPr>
              <a:t>2,I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 X</a:t>
            </a:r>
            <a:r>
              <a:rPr lang="en-US" altLang="zh-CN" baseline="-25000">
                <a:ea typeface="宋体" panose="02010600030101010101" pitchFamily="2" charset="-122"/>
                <a:sym typeface="Symbol" panose="05050102010706020507" pitchFamily="18" charset="2"/>
              </a:rPr>
              <a:t>1,i </a:t>
            </a:r>
            <a:r>
              <a:rPr lang="en-US" altLang="zh-CN">
                <a:ea typeface="宋体" panose="02010600030101010101" pitchFamily="2" charset="-122"/>
                <a:sym typeface="Symbol" panose="05050102010706020507" pitchFamily="18" charset="2"/>
              </a:rPr>
              <a:t></a:t>
            </a:r>
            <a:r>
              <a:rPr lang="en-US" altLang="zh-CN" baseline="-25000">
                <a:ea typeface="宋体" panose="02010600030101010101" pitchFamily="2" charset="-122"/>
                <a:sym typeface="Symbol" panose="05050102010706020507" pitchFamily="18" charset="2"/>
              </a:rPr>
              <a:t> </a:t>
            </a:r>
            <a:r>
              <a:rPr lang="en-US" altLang="zh-CN">
                <a:ea typeface="宋体" panose="02010600030101010101" pitchFamily="2" charset="-122"/>
                <a:sym typeface="Symbol" panose="05050102010706020507" pitchFamily="18" charset="2"/>
              </a:rPr>
              <a:t> X</a:t>
            </a:r>
            <a:r>
              <a:rPr lang="en-US" altLang="zh-CN" baseline="-25000">
                <a:ea typeface="宋体" panose="02010600030101010101" pitchFamily="2" charset="-122"/>
                <a:sym typeface="Symbol" panose="05050102010706020507" pitchFamily="18" charset="2"/>
              </a:rPr>
              <a:t>2,i </a:t>
            </a:r>
            <a:r>
              <a:rPr lang="en-US" altLang="zh-CN">
                <a:ea typeface="宋体" panose="02010600030101010101" pitchFamily="2" charset="-122"/>
              </a:rPr>
              <a:t>= 0]</a:t>
            </a:r>
          </a:p>
          <a:p>
            <a:pPr>
              <a:buFontTx/>
              <a:buNone/>
            </a:pPr>
            <a:r>
              <a:rPr lang="en-US" altLang="zh-CN">
                <a:ea typeface="宋体" panose="02010600030101010101" pitchFamily="2" charset="-122"/>
              </a:rPr>
              <a:t>     = 0.614 * 0.73 + (1-0.614) * (1-0.73)</a:t>
            </a:r>
          </a:p>
          <a:p>
            <a:pPr>
              <a:buFontTx/>
              <a:buNone/>
            </a:pP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M and S are 0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M and S are 1</a:t>
            </a:r>
          </a:p>
          <a:p>
            <a:pPr>
              <a:buFontTx/>
              <a:buNone/>
            </a:pPr>
            <a:r>
              <a:rPr lang="en-US" altLang="zh-CN">
                <a:ea typeface="宋体" panose="02010600030101010101" pitchFamily="2" charset="-122"/>
              </a:rPr>
              <a:t>     </a:t>
            </a:r>
            <a:r>
              <a:rPr lang="en-US" altLang="zh-CN" b="1">
                <a:solidFill>
                  <a:srgbClr val="0033CC"/>
                </a:solidFill>
                <a:ea typeface="宋体" panose="02010600030101010101" pitchFamily="2" charset="-122"/>
              </a:rPr>
              <a:t>= 0.55</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68</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115489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1981200" y="76200"/>
            <a:ext cx="8229600" cy="1316038"/>
          </a:xfrm>
        </p:spPr>
        <p:txBody>
          <a:bodyPr/>
          <a:lstStyle/>
          <a:p>
            <a:r>
              <a:rPr lang="en-US" altLang="zh-CN">
                <a:ea typeface="宋体" panose="02010600030101010101" pitchFamily="2" charset="-122"/>
              </a:rPr>
              <a:t>Using the Advantage</a:t>
            </a:r>
          </a:p>
        </p:txBody>
      </p:sp>
      <p:sp>
        <p:nvSpPr>
          <p:cNvPr id="573443" name="Rectangle 3"/>
          <p:cNvSpPr>
            <a:spLocks noGrp="1" noChangeArrowheads="1"/>
          </p:cNvSpPr>
          <p:nvPr>
            <p:ph type="body" idx="1"/>
          </p:nvPr>
        </p:nvSpPr>
        <p:spPr>
          <a:xfrm>
            <a:off x="1663700" y="1039814"/>
            <a:ext cx="8851900" cy="5208587"/>
          </a:xfrm>
        </p:spPr>
        <p:txBody>
          <a:bodyPr/>
          <a:lstStyle/>
          <a:p>
            <a:r>
              <a:rPr lang="en-US" altLang="zh-CN">
                <a:ea typeface="宋体" panose="02010600030101010101" pitchFamily="2" charset="-122"/>
              </a:rPr>
              <a:t>If the guess of </a:t>
            </a:r>
            <a:r>
              <a:rPr lang="en-US" altLang="zh-CN" b="1">
                <a:ea typeface="宋体" panose="02010600030101010101" pitchFamily="2" charset="-122"/>
              </a:rPr>
              <a:t>X</a:t>
            </a:r>
            <a:r>
              <a:rPr lang="en-US" altLang="zh-CN">
                <a:ea typeface="宋体" panose="02010600030101010101" pitchFamily="2" charset="-122"/>
              </a:rPr>
              <a:t> is correct, should see higher than ½ of the double deltas are 0</a:t>
            </a:r>
          </a:p>
          <a:p>
            <a:r>
              <a:rPr lang="en-US" altLang="zh-CN">
                <a:ea typeface="宋体" panose="02010600030101010101" pitchFamily="2" charset="-122"/>
              </a:rPr>
              <a:t>Try guessing different configurations to find highest number of 0 double deltas</a:t>
            </a:r>
          </a:p>
          <a:p>
            <a:r>
              <a:rPr lang="en-US" altLang="zh-CN">
                <a:ea typeface="宋体" panose="02010600030101010101" pitchFamily="2" charset="-122"/>
              </a:rPr>
              <a:t>Problem:</a:t>
            </a:r>
          </a:p>
          <a:p>
            <a:pPr lvl="1">
              <a:buFontTx/>
              <a:buNone/>
            </a:pPr>
            <a:r>
              <a:rPr lang="en-US" altLang="zh-CN">
                <a:ea typeface="宋体" panose="02010600030101010101" pitchFamily="2" charset="-122"/>
              </a:rPr>
              <a:t># of double delta operations to try one config</a:t>
            </a:r>
          </a:p>
          <a:p>
            <a:pPr lvl="1">
              <a:buFontTx/>
              <a:buNone/>
            </a:pPr>
            <a:r>
              <a:rPr lang="en-US" altLang="zh-CN">
                <a:ea typeface="宋体" panose="02010600030101010101" pitchFamily="2" charset="-122"/>
              </a:rPr>
              <a:t>= length of Z * length of X</a:t>
            </a:r>
          </a:p>
          <a:p>
            <a:pPr lvl="1">
              <a:buFontTx/>
              <a:buNone/>
            </a:pPr>
            <a:r>
              <a:rPr lang="en-US" altLang="zh-CN">
                <a:ea typeface="宋体" panose="02010600030101010101" pitchFamily="2" charset="-122"/>
              </a:rPr>
              <a:t>= for 10,000 letter message = 12 M for each setting * 7 </a:t>
            </a:r>
            <a:r>
              <a:rPr lang="en-US" altLang="zh-CN">
                <a:ea typeface="宋体" panose="02010600030101010101" pitchFamily="2" charset="-122"/>
                <a:sym typeface="Symbol" panose="05050102010706020507" pitchFamily="18" charset="2"/>
              </a:rPr>
              <a:t> </a:t>
            </a:r>
            <a:r>
              <a:rPr lang="en-US" altLang="zh-CN">
                <a:ea typeface="宋体" panose="02010600030101010101" pitchFamily="2" charset="-122"/>
              </a:rPr>
              <a:t>per double delta </a:t>
            </a:r>
          </a:p>
          <a:p>
            <a:pPr lvl="1">
              <a:buFontTx/>
              <a:buNone/>
            </a:pPr>
            <a:r>
              <a:rPr lang="en-US" altLang="zh-CN">
                <a:ea typeface="宋体" panose="02010600030101010101" pitchFamily="2" charset="-122"/>
              </a:rPr>
              <a:t>= 89 M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rPr>
              <a:t> operations </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69</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04247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p:txBody>
          <a:bodyPr/>
          <a:lstStyle/>
          <a:p>
            <a:r>
              <a:rPr lang="en-US" altLang="zh-CN" sz="6000">
                <a:ea typeface="宋体" panose="02010600030101010101" pitchFamily="2" charset="-122"/>
              </a:rPr>
              <a:t>Introductions</a:t>
            </a:r>
          </a:p>
        </p:txBody>
      </p:sp>
      <p:sp>
        <p:nvSpPr>
          <p:cNvPr id="497667" name="Rectangle 3"/>
          <p:cNvSpPr>
            <a:spLocks noChangeArrowheads="1"/>
          </p:cNvSpPr>
          <p:nvPr/>
        </p:nvSpPr>
        <p:spPr bwMode="auto">
          <a:xfrm>
            <a:off x="3633788" y="2636838"/>
            <a:ext cx="1371600" cy="9144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Encrypt</a:t>
            </a:r>
          </a:p>
        </p:txBody>
      </p:sp>
      <p:sp>
        <p:nvSpPr>
          <p:cNvPr id="497668" name="Rectangle 4"/>
          <p:cNvSpPr>
            <a:spLocks noChangeArrowheads="1"/>
          </p:cNvSpPr>
          <p:nvPr/>
        </p:nvSpPr>
        <p:spPr bwMode="auto">
          <a:xfrm>
            <a:off x="6992938" y="2640013"/>
            <a:ext cx="1371600" cy="914400"/>
          </a:xfrm>
          <a:prstGeom prst="rect">
            <a:avLst/>
          </a:prstGeom>
          <a:solidFill>
            <a:srgbClr val="FFC8B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Decrypt</a:t>
            </a:r>
          </a:p>
        </p:txBody>
      </p:sp>
      <p:cxnSp>
        <p:nvCxnSpPr>
          <p:cNvPr id="497669" name="AutoShape 5"/>
          <p:cNvCxnSpPr>
            <a:cxnSpLocks noChangeShapeType="1"/>
            <a:stCxn id="497667" idx="3"/>
            <a:endCxn id="497668" idx="1"/>
          </p:cNvCxnSpPr>
          <p:nvPr/>
        </p:nvCxnSpPr>
        <p:spPr bwMode="auto">
          <a:xfrm>
            <a:off x="5005388" y="3094039"/>
            <a:ext cx="1987550" cy="31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7670" name="Text Box 6"/>
          <p:cNvSpPr txBox="1">
            <a:spLocks noChangeArrowheads="1"/>
          </p:cNvSpPr>
          <p:nvPr/>
        </p:nvSpPr>
        <p:spPr bwMode="auto">
          <a:xfrm>
            <a:off x="2020306" y="2865439"/>
            <a:ext cx="127592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Plaintext</a:t>
            </a:r>
          </a:p>
        </p:txBody>
      </p:sp>
      <p:sp>
        <p:nvSpPr>
          <p:cNvPr id="497671" name="Text Box 7"/>
          <p:cNvSpPr txBox="1">
            <a:spLocks noChangeArrowheads="1"/>
          </p:cNvSpPr>
          <p:nvPr/>
        </p:nvSpPr>
        <p:spPr bwMode="auto">
          <a:xfrm>
            <a:off x="5099185" y="2630489"/>
            <a:ext cx="148880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Ciphertext</a:t>
            </a:r>
          </a:p>
        </p:txBody>
      </p:sp>
      <p:cxnSp>
        <p:nvCxnSpPr>
          <p:cNvPr id="497672" name="AutoShape 8"/>
          <p:cNvCxnSpPr>
            <a:cxnSpLocks noChangeShapeType="1"/>
            <a:stCxn id="497670" idx="3"/>
            <a:endCxn id="497667" idx="1"/>
          </p:cNvCxnSpPr>
          <p:nvPr/>
        </p:nvCxnSpPr>
        <p:spPr bwMode="auto">
          <a:xfrm flipV="1">
            <a:off x="3296232" y="3094039"/>
            <a:ext cx="337556" cy="223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7673" name="Text Box 9"/>
          <p:cNvSpPr txBox="1">
            <a:spLocks noChangeArrowheads="1"/>
          </p:cNvSpPr>
          <p:nvPr/>
        </p:nvSpPr>
        <p:spPr bwMode="auto">
          <a:xfrm>
            <a:off x="8743368" y="2868614"/>
            <a:ext cx="127592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Plaintext</a:t>
            </a:r>
          </a:p>
        </p:txBody>
      </p:sp>
      <p:cxnSp>
        <p:nvCxnSpPr>
          <p:cNvPr id="497674" name="AutoShape 10"/>
          <p:cNvCxnSpPr>
            <a:cxnSpLocks noChangeShapeType="1"/>
            <a:stCxn id="497668" idx="3"/>
            <a:endCxn id="497673" idx="1"/>
          </p:cNvCxnSpPr>
          <p:nvPr/>
        </p:nvCxnSpPr>
        <p:spPr bwMode="auto">
          <a:xfrm>
            <a:off x="8364538" y="3097214"/>
            <a:ext cx="378830" cy="223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7675" name="Text Box 11"/>
          <p:cNvSpPr txBox="1">
            <a:spLocks noChangeArrowheads="1"/>
          </p:cNvSpPr>
          <p:nvPr/>
        </p:nvSpPr>
        <p:spPr bwMode="auto">
          <a:xfrm>
            <a:off x="2399510" y="4937126"/>
            <a:ext cx="787395"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Alice</a:t>
            </a:r>
          </a:p>
        </p:txBody>
      </p:sp>
      <p:sp>
        <p:nvSpPr>
          <p:cNvPr id="497676" name="Text Box 12"/>
          <p:cNvSpPr txBox="1">
            <a:spLocks noChangeArrowheads="1"/>
          </p:cNvSpPr>
          <p:nvPr/>
        </p:nvSpPr>
        <p:spPr bwMode="auto">
          <a:xfrm>
            <a:off x="8820696" y="4981576"/>
            <a:ext cx="675185"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Bob</a:t>
            </a:r>
          </a:p>
        </p:txBody>
      </p:sp>
      <p:sp>
        <p:nvSpPr>
          <p:cNvPr id="497677" name="AutoShape 13"/>
          <p:cNvSpPr>
            <a:spLocks noChangeArrowheads="1"/>
          </p:cNvSpPr>
          <p:nvPr/>
        </p:nvSpPr>
        <p:spPr bwMode="auto">
          <a:xfrm>
            <a:off x="2286000" y="3581400"/>
            <a:ext cx="1066800" cy="1295400"/>
          </a:xfrm>
          <a:prstGeom prst="smileyFace">
            <a:avLst>
              <a:gd name="adj" fmla="val 4653"/>
            </a:avLst>
          </a:prstGeom>
          <a:solidFill>
            <a:srgbClr val="FFC8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78" name="AutoShape 14"/>
          <p:cNvSpPr>
            <a:spLocks noChangeArrowheads="1"/>
          </p:cNvSpPr>
          <p:nvPr/>
        </p:nvSpPr>
        <p:spPr bwMode="auto">
          <a:xfrm>
            <a:off x="8610600" y="3581400"/>
            <a:ext cx="1066800" cy="1295400"/>
          </a:xfrm>
          <a:prstGeom prst="smileyFace">
            <a:avLst>
              <a:gd name="adj" fmla="val 4653"/>
            </a:avLst>
          </a:prstGeom>
          <a:solidFill>
            <a:srgbClr val="FEFC9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79" name="Oval 15"/>
          <p:cNvSpPr>
            <a:spLocks noChangeArrowheads="1"/>
          </p:cNvSpPr>
          <p:nvPr/>
        </p:nvSpPr>
        <p:spPr bwMode="auto">
          <a:xfrm>
            <a:off x="2514601" y="3962400"/>
            <a:ext cx="257175"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80" name="Oval 16"/>
          <p:cNvSpPr>
            <a:spLocks noChangeArrowheads="1"/>
          </p:cNvSpPr>
          <p:nvPr/>
        </p:nvSpPr>
        <p:spPr bwMode="auto">
          <a:xfrm>
            <a:off x="2590801" y="3994150"/>
            <a:ext cx="92075" cy="76200"/>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81" name="Oval 17"/>
          <p:cNvSpPr>
            <a:spLocks noChangeArrowheads="1"/>
          </p:cNvSpPr>
          <p:nvPr/>
        </p:nvSpPr>
        <p:spPr bwMode="auto">
          <a:xfrm>
            <a:off x="2867026" y="3962400"/>
            <a:ext cx="257175"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82" name="Oval 18"/>
          <p:cNvSpPr>
            <a:spLocks noChangeArrowheads="1"/>
          </p:cNvSpPr>
          <p:nvPr/>
        </p:nvSpPr>
        <p:spPr bwMode="auto">
          <a:xfrm>
            <a:off x="2943226" y="3994150"/>
            <a:ext cx="92075" cy="76200"/>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83" name="Oval 19"/>
          <p:cNvSpPr>
            <a:spLocks noChangeArrowheads="1"/>
          </p:cNvSpPr>
          <p:nvPr/>
        </p:nvSpPr>
        <p:spPr bwMode="auto">
          <a:xfrm>
            <a:off x="8886826" y="3962400"/>
            <a:ext cx="257175"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84" name="Oval 20"/>
          <p:cNvSpPr>
            <a:spLocks noChangeArrowheads="1"/>
          </p:cNvSpPr>
          <p:nvPr/>
        </p:nvSpPr>
        <p:spPr bwMode="auto">
          <a:xfrm>
            <a:off x="8963026" y="3994150"/>
            <a:ext cx="92075" cy="76200"/>
          </a:xfrm>
          <a:prstGeom prst="ellipse">
            <a:avLst/>
          </a:prstGeom>
          <a:solidFill>
            <a:srgbClr val="0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85" name="Oval 21"/>
          <p:cNvSpPr>
            <a:spLocks noChangeArrowheads="1"/>
          </p:cNvSpPr>
          <p:nvPr/>
        </p:nvSpPr>
        <p:spPr bwMode="auto">
          <a:xfrm>
            <a:off x="9191626" y="3962400"/>
            <a:ext cx="257175"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86" name="Oval 22"/>
          <p:cNvSpPr>
            <a:spLocks noChangeArrowheads="1"/>
          </p:cNvSpPr>
          <p:nvPr/>
        </p:nvSpPr>
        <p:spPr bwMode="auto">
          <a:xfrm>
            <a:off x="9267826" y="3994150"/>
            <a:ext cx="92075" cy="76200"/>
          </a:xfrm>
          <a:prstGeom prst="ellipse">
            <a:avLst/>
          </a:prstGeom>
          <a:solidFill>
            <a:srgbClr val="0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97687" name="Group 23"/>
          <p:cNvGrpSpPr>
            <a:grpSpLocks/>
          </p:cNvGrpSpPr>
          <p:nvPr/>
        </p:nvGrpSpPr>
        <p:grpSpPr bwMode="auto">
          <a:xfrm>
            <a:off x="4862514" y="3352801"/>
            <a:ext cx="2360613" cy="2230438"/>
            <a:chOff x="2103" y="2112"/>
            <a:chExt cx="1487" cy="1405"/>
          </a:xfrm>
        </p:grpSpPr>
        <p:sp>
          <p:nvSpPr>
            <p:cNvPr id="497688" name="Oval 24"/>
            <p:cNvSpPr>
              <a:spLocks noChangeArrowheads="1"/>
            </p:cNvSpPr>
            <p:nvPr/>
          </p:nvSpPr>
          <p:spPr bwMode="auto">
            <a:xfrm>
              <a:off x="2304" y="2256"/>
              <a:ext cx="240" cy="336"/>
            </a:xfrm>
            <a:prstGeom prst="ellipse">
              <a:avLst/>
            </a:prstGeom>
            <a:solidFill>
              <a:srgbClr val="FFC8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89" name="Oval 25"/>
            <p:cNvSpPr>
              <a:spLocks noChangeArrowheads="1"/>
            </p:cNvSpPr>
            <p:nvPr/>
          </p:nvSpPr>
          <p:spPr bwMode="auto">
            <a:xfrm>
              <a:off x="3120" y="2304"/>
              <a:ext cx="240" cy="336"/>
            </a:xfrm>
            <a:prstGeom prst="ellipse">
              <a:avLst/>
            </a:prstGeom>
            <a:solidFill>
              <a:srgbClr val="FFC8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90" name="Text Box 26"/>
            <p:cNvSpPr txBox="1">
              <a:spLocks noChangeArrowheads="1"/>
            </p:cNvSpPr>
            <p:nvPr/>
          </p:nvSpPr>
          <p:spPr bwMode="auto">
            <a:xfrm>
              <a:off x="2103" y="2994"/>
              <a:ext cx="1487" cy="523"/>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Eve</a:t>
              </a:r>
            </a:p>
            <a:p>
              <a:pPr algn="ctr"/>
              <a:r>
                <a:rPr lang="en-US" altLang="zh-CN" sz="2400">
                  <a:ea typeface="宋体" panose="02010600030101010101" pitchFamily="2" charset="-122"/>
                </a:rPr>
                <a:t>(passive attacker)</a:t>
              </a:r>
            </a:p>
          </p:txBody>
        </p:sp>
        <p:sp>
          <p:nvSpPr>
            <p:cNvPr id="497691" name="AutoShape 27"/>
            <p:cNvSpPr>
              <a:spLocks noChangeArrowheads="1"/>
            </p:cNvSpPr>
            <p:nvPr/>
          </p:nvSpPr>
          <p:spPr bwMode="auto">
            <a:xfrm>
              <a:off x="2496" y="2112"/>
              <a:ext cx="672" cy="816"/>
            </a:xfrm>
            <a:prstGeom prst="smileyFace">
              <a:avLst>
                <a:gd name="adj" fmla="val 4653"/>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92" name="Oval 28"/>
            <p:cNvSpPr>
              <a:spLocks noChangeArrowheads="1"/>
            </p:cNvSpPr>
            <p:nvPr/>
          </p:nvSpPr>
          <p:spPr bwMode="auto">
            <a:xfrm>
              <a:off x="2670" y="2352"/>
              <a:ext cx="162"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93" name="Oval 29"/>
            <p:cNvSpPr>
              <a:spLocks noChangeArrowheads="1"/>
            </p:cNvSpPr>
            <p:nvPr/>
          </p:nvSpPr>
          <p:spPr bwMode="auto">
            <a:xfrm>
              <a:off x="2718" y="2372"/>
              <a:ext cx="58" cy="48"/>
            </a:xfrm>
            <a:prstGeom prst="ellipse">
              <a:avLst/>
            </a:prstGeom>
            <a:solidFill>
              <a:srgbClr val="0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94" name="Oval 30"/>
            <p:cNvSpPr>
              <a:spLocks noChangeArrowheads="1"/>
            </p:cNvSpPr>
            <p:nvPr/>
          </p:nvSpPr>
          <p:spPr bwMode="auto">
            <a:xfrm>
              <a:off x="2862" y="2352"/>
              <a:ext cx="162"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7695" name="Oval 31"/>
            <p:cNvSpPr>
              <a:spLocks noChangeArrowheads="1"/>
            </p:cNvSpPr>
            <p:nvPr/>
          </p:nvSpPr>
          <p:spPr bwMode="auto">
            <a:xfrm>
              <a:off x="2910" y="2372"/>
              <a:ext cx="58" cy="48"/>
            </a:xfrm>
            <a:prstGeom prst="ellipse">
              <a:avLst/>
            </a:prstGeom>
            <a:solidFill>
              <a:srgbClr val="0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7696" name="Text Box 32"/>
          <p:cNvSpPr txBox="1">
            <a:spLocks noChangeArrowheads="1"/>
          </p:cNvSpPr>
          <p:nvPr/>
        </p:nvSpPr>
        <p:spPr bwMode="auto">
          <a:xfrm>
            <a:off x="4844325" y="2057401"/>
            <a:ext cx="2336665"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Insecure Channel</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7</a:t>
            </a:fld>
            <a:endParaRPr lang="zh-CN" altLang="en-US"/>
          </a:p>
        </p:txBody>
      </p:sp>
      <p:sp>
        <p:nvSpPr>
          <p:cNvPr id="3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3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431136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97687"/>
                                        </p:tgtEl>
                                        <p:attrNameLst>
                                          <p:attrName>style.visibility</p:attrName>
                                        </p:attrNameLst>
                                      </p:cBhvr>
                                      <p:to>
                                        <p:strVal val="visible"/>
                                      </p:to>
                                    </p:set>
                                    <p:anim calcmode="lin" valueType="num">
                                      <p:cBhvr additive="base">
                                        <p:cTn id="7" dur="500" fill="hold"/>
                                        <p:tgtEl>
                                          <p:spTgt spid="497687"/>
                                        </p:tgtEl>
                                        <p:attrNameLst>
                                          <p:attrName>ppt_x</p:attrName>
                                        </p:attrNameLst>
                                      </p:cBhvr>
                                      <p:tavLst>
                                        <p:tav tm="0">
                                          <p:val>
                                            <p:strVal val="#ppt_x"/>
                                          </p:val>
                                        </p:tav>
                                        <p:tav tm="100000">
                                          <p:val>
                                            <p:strVal val="#ppt_x"/>
                                          </p:val>
                                        </p:tav>
                                      </p:tavLst>
                                    </p:anim>
                                    <p:anim calcmode="lin" valueType="num">
                                      <p:cBhvr additive="base">
                                        <p:cTn id="8" dur="500" fill="hold"/>
                                        <p:tgtEl>
                                          <p:spTgt spid="4976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1981200" y="93663"/>
            <a:ext cx="8229600" cy="1143000"/>
          </a:xfrm>
        </p:spPr>
        <p:txBody>
          <a:bodyPr/>
          <a:lstStyle/>
          <a:p>
            <a:r>
              <a:rPr lang="en-US" altLang="zh-CN">
                <a:ea typeface="宋体" panose="02010600030101010101" pitchFamily="2" charset="-122"/>
              </a:rPr>
              <a:t>Heath Robinson</a:t>
            </a:r>
          </a:p>
        </p:txBody>
      </p:sp>
      <p:sp>
        <p:nvSpPr>
          <p:cNvPr id="574467" name="Rectangle 3"/>
          <p:cNvSpPr>
            <a:spLocks noGrp="1" noChangeArrowheads="1"/>
          </p:cNvSpPr>
          <p:nvPr>
            <p:ph type="body" idx="1"/>
          </p:nvPr>
        </p:nvSpPr>
        <p:spPr>
          <a:xfrm>
            <a:off x="1828800" y="1352551"/>
            <a:ext cx="4419600" cy="4525963"/>
          </a:xfrm>
        </p:spPr>
        <p:txBody>
          <a:bodyPr/>
          <a:lstStyle/>
          <a:p>
            <a:r>
              <a:rPr lang="en-US" altLang="zh-CN" sz="2400">
                <a:ea typeface="宋体" panose="02010600030101010101" pitchFamily="2" charset="-122"/>
              </a:rPr>
              <a:t>Dec 1942: Decide to build a machine to do these </a:t>
            </a:r>
            <a:r>
              <a:rPr lang="en-US" altLang="zh-CN" sz="2400">
                <a:ea typeface="宋体" panose="02010600030101010101" pitchFamily="2" charset="-122"/>
                <a:sym typeface="Symbol" panose="05050102010706020507" pitchFamily="18" charset="2"/>
              </a:rPr>
              <a:t></a:t>
            </a:r>
            <a:r>
              <a:rPr lang="en-US" altLang="zh-CN" sz="2400">
                <a:ea typeface="宋体" panose="02010600030101010101" pitchFamily="2" charset="-122"/>
              </a:rPr>
              <a:t>s quickly, due June 1943</a:t>
            </a:r>
          </a:p>
          <a:p>
            <a:r>
              <a:rPr lang="en-US" altLang="zh-CN" sz="2400">
                <a:ea typeface="宋体" panose="02010600030101010101" pitchFamily="2" charset="-122"/>
              </a:rPr>
              <a:t>Apr 1943: first Heath Robinson machine is delivered!</a:t>
            </a:r>
          </a:p>
          <a:p>
            <a:r>
              <a:rPr lang="en-US" altLang="zh-CN" sz="2400">
                <a:ea typeface="宋体" panose="02010600030101010101" pitchFamily="2" charset="-122"/>
              </a:rPr>
              <a:t>Intercepted ciphertext on tape: </a:t>
            </a:r>
          </a:p>
          <a:p>
            <a:pPr lvl="1"/>
            <a:r>
              <a:rPr lang="en-US" altLang="zh-CN" sz="2000">
                <a:ea typeface="宋体" panose="02010600030101010101" pitchFamily="2" charset="-122"/>
              </a:rPr>
              <a:t>2000 characters per second (12 miles per hour)</a:t>
            </a:r>
          </a:p>
          <a:p>
            <a:pPr lvl="1"/>
            <a:r>
              <a:rPr lang="en-US" altLang="zh-CN" sz="2000">
                <a:ea typeface="宋体" panose="02010600030101010101" pitchFamily="2" charset="-122"/>
              </a:rPr>
              <a:t>Needed to perform 7 </a:t>
            </a:r>
            <a:r>
              <a:rPr lang="en-US" altLang="zh-CN" sz="2000">
                <a:ea typeface="宋体" panose="02010600030101010101" pitchFamily="2" charset="-122"/>
                <a:sym typeface="Symbol" panose="05050102010706020507" pitchFamily="18" charset="2"/>
              </a:rPr>
              <a:t></a:t>
            </a:r>
            <a:r>
              <a:rPr lang="en-US" altLang="zh-CN" sz="2000">
                <a:ea typeface="宋体" panose="02010600030101010101" pitchFamily="2" charset="-122"/>
              </a:rPr>
              <a:t> operations each ½ ms</a:t>
            </a:r>
          </a:p>
        </p:txBody>
      </p:sp>
      <p:pic>
        <p:nvPicPr>
          <p:cNvPr id="574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426" y="1123951"/>
            <a:ext cx="3738563"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4469" name="Rectangle 5"/>
          <p:cNvSpPr>
            <a:spLocks noChangeArrowheads="1"/>
          </p:cNvSpPr>
          <p:nvPr/>
        </p:nvSpPr>
        <p:spPr bwMode="auto">
          <a:xfrm>
            <a:off x="5668963" y="5846763"/>
            <a:ext cx="49704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ahoma" panose="020B0604030504040204" pitchFamily="34" charset="0"/>
                <a:ea typeface="宋体" panose="02010600030101010101" pitchFamily="2" charset="-122"/>
              </a:rPr>
              <a:t>Heath Robinson, British Cartoonist (1872-1944)</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70</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720227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a:xfrm>
            <a:off x="1981200" y="76201"/>
            <a:ext cx="8229600" cy="1223963"/>
          </a:xfrm>
        </p:spPr>
        <p:txBody>
          <a:bodyPr/>
          <a:lstStyle/>
          <a:p>
            <a:r>
              <a:rPr lang="en-US" altLang="zh-CN">
                <a:ea typeface="宋体" panose="02010600030101010101" pitchFamily="2" charset="-122"/>
              </a:rPr>
              <a:t>Colossus</a:t>
            </a:r>
          </a:p>
        </p:txBody>
      </p:sp>
      <p:sp>
        <p:nvSpPr>
          <p:cNvPr id="575491" name="Rectangle 3"/>
          <p:cNvSpPr>
            <a:spLocks noGrp="1" noChangeArrowheads="1"/>
          </p:cNvSpPr>
          <p:nvPr>
            <p:ph type="body" idx="1"/>
          </p:nvPr>
        </p:nvSpPr>
        <p:spPr>
          <a:xfrm>
            <a:off x="1692276" y="1401764"/>
            <a:ext cx="8823325" cy="4846637"/>
          </a:xfrm>
        </p:spPr>
        <p:txBody>
          <a:bodyPr/>
          <a:lstStyle/>
          <a:p>
            <a:r>
              <a:rPr lang="en-US" altLang="zh-CN">
                <a:ea typeface="宋体" panose="02010600030101010101" pitchFamily="2" charset="-122"/>
              </a:rPr>
              <a:t>Heath Robinson machines were too slow</a:t>
            </a:r>
          </a:p>
          <a:p>
            <a:r>
              <a:rPr lang="en-US" altLang="zh-CN">
                <a:ea typeface="宋体" panose="02010600030101010101" pitchFamily="2" charset="-122"/>
              </a:rPr>
              <a:t>Colossus designed and first built in Jan 1944</a:t>
            </a:r>
          </a:p>
          <a:p>
            <a:r>
              <a:rPr lang="en-US" altLang="zh-CN">
                <a:ea typeface="宋体" panose="02010600030101010101" pitchFamily="2" charset="-122"/>
              </a:rPr>
              <a:t>Replaced keytext tape loop with electronic keytext generator</a:t>
            </a:r>
          </a:p>
          <a:p>
            <a:r>
              <a:rPr lang="en-US" altLang="zh-CN">
                <a:ea typeface="宋体" panose="02010600030101010101" pitchFamily="2" charset="-122"/>
              </a:rPr>
              <a:t>Speed up ciphertext tape:</a:t>
            </a:r>
          </a:p>
          <a:p>
            <a:pPr lvl="1"/>
            <a:r>
              <a:rPr lang="en-US" altLang="zh-CN">
                <a:ea typeface="宋体" panose="02010600030101010101" pitchFamily="2" charset="-122"/>
              </a:rPr>
              <a:t>5,000 chars per second = 30 mph </a:t>
            </a:r>
          </a:p>
          <a:p>
            <a:pPr lvl="1"/>
            <a:r>
              <a:rPr lang="en-US" altLang="zh-CN">
                <a:ea typeface="宋体" panose="02010600030101010101" pitchFamily="2" charset="-122"/>
              </a:rPr>
              <a:t>Perform 5 double deltas simultaneously </a:t>
            </a:r>
          </a:p>
          <a:p>
            <a:pPr lvl="1"/>
            <a:r>
              <a:rPr lang="en-US" altLang="zh-CN">
                <a:ea typeface="宋体" panose="02010600030101010101" pitchFamily="2" charset="-122"/>
              </a:rPr>
              <a:t>Speedup = 2.5X for faster tape * 5X for parallelism </a:t>
            </a:r>
            <a:br>
              <a:rPr lang="en-US" altLang="zh-CN">
                <a:ea typeface="宋体" panose="02010600030101010101" pitchFamily="2" charset="-122"/>
              </a:rPr>
            </a:br>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71</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0241706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1981200" y="274638"/>
            <a:ext cx="4191000" cy="1143000"/>
          </a:xfrm>
        </p:spPr>
        <p:txBody>
          <a:bodyPr/>
          <a:lstStyle/>
          <a:p>
            <a:r>
              <a:rPr lang="en-US" altLang="zh-CN" sz="4000">
                <a:ea typeface="宋体" panose="02010600030101010101" pitchFamily="2" charset="-122"/>
              </a:rPr>
              <a:t>Colossus Design</a:t>
            </a:r>
          </a:p>
        </p:txBody>
      </p:sp>
      <p:sp>
        <p:nvSpPr>
          <p:cNvPr id="576515" name="Rectangle 3"/>
          <p:cNvSpPr>
            <a:spLocks noChangeArrowheads="1"/>
          </p:cNvSpPr>
          <p:nvPr/>
        </p:nvSpPr>
        <p:spPr bwMode="auto">
          <a:xfrm>
            <a:off x="2209801" y="2095501"/>
            <a:ext cx="1755775" cy="987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a:latin typeface="Arial" panose="020B0604020202020204" pitchFamily="34" charset="0"/>
                <a:ea typeface="宋体" panose="02010600030101010101" pitchFamily="2" charset="-122"/>
                <a:cs typeface="Arial" panose="020B0604020202020204" pitchFamily="34" charset="0"/>
              </a:rPr>
              <a:t>Electronic Keytext Generator</a:t>
            </a:r>
          </a:p>
        </p:txBody>
      </p:sp>
      <p:sp>
        <p:nvSpPr>
          <p:cNvPr id="576516" name="Rectangle 4"/>
          <p:cNvSpPr>
            <a:spLocks noChangeArrowheads="1"/>
          </p:cNvSpPr>
          <p:nvPr/>
        </p:nvSpPr>
        <p:spPr bwMode="auto">
          <a:xfrm>
            <a:off x="5029201" y="2095501"/>
            <a:ext cx="1755775" cy="987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a:latin typeface="Arial" panose="020B0604020202020204" pitchFamily="34" charset="0"/>
                <a:ea typeface="宋体" panose="02010600030101010101" pitchFamily="2" charset="-122"/>
                <a:cs typeface="Arial" panose="020B0604020202020204" pitchFamily="34" charset="0"/>
              </a:rPr>
              <a:t>Logic</a:t>
            </a:r>
          </a:p>
        </p:txBody>
      </p:sp>
      <p:sp>
        <p:nvSpPr>
          <p:cNvPr id="576517" name="Rectangle 5"/>
          <p:cNvSpPr>
            <a:spLocks noChangeArrowheads="1"/>
          </p:cNvSpPr>
          <p:nvPr/>
        </p:nvSpPr>
        <p:spPr bwMode="auto">
          <a:xfrm>
            <a:off x="7542214" y="2095501"/>
            <a:ext cx="1755775" cy="987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a:latin typeface="Arial" panose="020B0604020202020204" pitchFamily="34" charset="0"/>
                <a:ea typeface="宋体" panose="02010600030101010101" pitchFamily="2" charset="-122"/>
                <a:cs typeface="Arial" panose="020B0604020202020204" pitchFamily="34" charset="0"/>
              </a:rPr>
              <a:t>Tape Reader</a:t>
            </a:r>
          </a:p>
        </p:txBody>
      </p:sp>
      <p:sp>
        <p:nvSpPr>
          <p:cNvPr id="576518" name="Rectangle 6"/>
          <p:cNvSpPr>
            <a:spLocks noChangeArrowheads="1"/>
          </p:cNvSpPr>
          <p:nvPr/>
        </p:nvSpPr>
        <p:spPr bwMode="auto">
          <a:xfrm>
            <a:off x="5029201" y="3505201"/>
            <a:ext cx="1755775" cy="987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a:latin typeface="Arial" panose="020B0604020202020204" pitchFamily="34" charset="0"/>
                <a:ea typeface="宋体" panose="02010600030101010101" pitchFamily="2" charset="-122"/>
                <a:cs typeface="Arial" panose="020B0604020202020204" pitchFamily="34" charset="0"/>
              </a:rPr>
              <a:t>Counter</a:t>
            </a:r>
          </a:p>
        </p:txBody>
      </p:sp>
      <p:sp>
        <p:nvSpPr>
          <p:cNvPr id="576519" name="Rectangle 7"/>
          <p:cNvSpPr>
            <a:spLocks noChangeArrowheads="1"/>
          </p:cNvSpPr>
          <p:nvPr/>
        </p:nvSpPr>
        <p:spPr bwMode="auto">
          <a:xfrm>
            <a:off x="7545389" y="3505201"/>
            <a:ext cx="1755775" cy="987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a:latin typeface="Arial" panose="020B0604020202020204" pitchFamily="34" charset="0"/>
                <a:ea typeface="宋体" panose="02010600030101010101" pitchFamily="2" charset="-122"/>
                <a:cs typeface="Arial" panose="020B0604020202020204" pitchFamily="34" charset="0"/>
              </a:rPr>
              <a:t>Position Counter</a:t>
            </a:r>
          </a:p>
        </p:txBody>
      </p:sp>
      <p:sp>
        <p:nvSpPr>
          <p:cNvPr id="576520" name="Rectangle 8"/>
          <p:cNvSpPr>
            <a:spLocks noChangeArrowheads="1"/>
          </p:cNvSpPr>
          <p:nvPr/>
        </p:nvSpPr>
        <p:spPr bwMode="auto">
          <a:xfrm>
            <a:off x="6257926" y="5229226"/>
            <a:ext cx="1755775" cy="987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a:latin typeface="Arial" panose="020B0604020202020204" pitchFamily="34" charset="0"/>
                <a:ea typeface="宋体" panose="02010600030101010101" pitchFamily="2" charset="-122"/>
                <a:cs typeface="Arial" panose="020B0604020202020204" pitchFamily="34" charset="0"/>
              </a:rPr>
              <a:t>Printer</a:t>
            </a:r>
          </a:p>
        </p:txBody>
      </p:sp>
      <p:grpSp>
        <p:nvGrpSpPr>
          <p:cNvPr id="576521" name="Group 9"/>
          <p:cNvGrpSpPr>
            <a:grpSpLocks/>
          </p:cNvGrpSpPr>
          <p:nvPr/>
        </p:nvGrpSpPr>
        <p:grpSpPr bwMode="auto">
          <a:xfrm>
            <a:off x="6781800" y="228600"/>
            <a:ext cx="3276600" cy="1524000"/>
            <a:chOff x="3312" y="192"/>
            <a:chExt cx="2064" cy="960"/>
          </a:xfrm>
        </p:grpSpPr>
        <p:sp>
          <p:nvSpPr>
            <p:cNvPr id="576522" name="AutoShape 10"/>
            <p:cNvSpPr>
              <a:spLocks noChangeArrowheads="1"/>
            </p:cNvSpPr>
            <p:nvPr/>
          </p:nvSpPr>
          <p:spPr bwMode="auto">
            <a:xfrm>
              <a:off x="3312" y="192"/>
              <a:ext cx="2064" cy="960"/>
            </a:xfrm>
            <a:prstGeom prst="roundRect">
              <a:avLst>
                <a:gd name="adj" fmla="val 16667"/>
              </a:avLst>
            </a:prstGeom>
            <a:noFill/>
            <a:ln w="57150" cmpd="thinThick">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ea typeface="宋体" panose="02010600030101010101" pitchFamily="2" charset="-122"/>
                  <a:cs typeface="Arial" panose="020B0604020202020204" pitchFamily="34" charset="0"/>
                </a:rPr>
                <a:t>Ciphertext Tape</a:t>
              </a:r>
            </a:p>
          </p:txBody>
        </p:sp>
        <p:sp>
          <p:nvSpPr>
            <p:cNvPr id="576523" name="Oval 11"/>
            <p:cNvSpPr>
              <a:spLocks noChangeArrowheads="1"/>
            </p:cNvSpPr>
            <p:nvPr/>
          </p:nvSpPr>
          <p:spPr bwMode="auto">
            <a:xfrm>
              <a:off x="3359" y="228"/>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4" name="Oval 12"/>
            <p:cNvSpPr>
              <a:spLocks noChangeArrowheads="1"/>
            </p:cNvSpPr>
            <p:nvPr/>
          </p:nvSpPr>
          <p:spPr bwMode="auto">
            <a:xfrm>
              <a:off x="3360" y="86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5" name="Oval 13"/>
            <p:cNvSpPr>
              <a:spLocks noChangeArrowheads="1"/>
            </p:cNvSpPr>
            <p:nvPr/>
          </p:nvSpPr>
          <p:spPr bwMode="auto">
            <a:xfrm>
              <a:off x="5088" y="86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6" name="Oval 14"/>
            <p:cNvSpPr>
              <a:spLocks noChangeArrowheads="1"/>
            </p:cNvSpPr>
            <p:nvPr/>
          </p:nvSpPr>
          <p:spPr bwMode="auto">
            <a:xfrm>
              <a:off x="5088" y="240"/>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7" name="Line 15"/>
            <p:cNvSpPr>
              <a:spLocks noChangeShapeType="1"/>
            </p:cNvSpPr>
            <p:nvPr/>
          </p:nvSpPr>
          <p:spPr bwMode="auto">
            <a:xfrm>
              <a:off x="3744" y="1008"/>
              <a:ext cx="1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76528" name="Line 16"/>
            <p:cNvSpPr>
              <a:spLocks noChangeShapeType="1"/>
            </p:cNvSpPr>
            <p:nvPr/>
          </p:nvSpPr>
          <p:spPr bwMode="auto">
            <a:xfrm flipH="1">
              <a:off x="3696" y="288"/>
              <a:ext cx="129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cxnSp>
        <p:nvCxnSpPr>
          <p:cNvPr id="576529" name="AutoShape 17"/>
          <p:cNvCxnSpPr>
            <a:cxnSpLocks noChangeShapeType="1"/>
            <a:stCxn id="576522" idx="2"/>
            <a:endCxn id="576517" idx="0"/>
          </p:cNvCxnSpPr>
          <p:nvPr/>
        </p:nvCxnSpPr>
        <p:spPr bwMode="auto">
          <a:xfrm>
            <a:off x="8420100" y="1781176"/>
            <a:ext cx="0" cy="3143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6530" name="AutoShape 18"/>
          <p:cNvCxnSpPr>
            <a:cxnSpLocks noChangeShapeType="1"/>
            <a:stCxn id="576515" idx="3"/>
            <a:endCxn id="576516" idx="1"/>
          </p:cNvCxnSpPr>
          <p:nvPr/>
        </p:nvCxnSpPr>
        <p:spPr bwMode="auto">
          <a:xfrm>
            <a:off x="3965576" y="2589213"/>
            <a:ext cx="10636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6531" name="AutoShape 19"/>
          <p:cNvCxnSpPr>
            <a:cxnSpLocks noChangeShapeType="1"/>
            <a:stCxn id="576517" idx="1"/>
            <a:endCxn id="576516" idx="3"/>
          </p:cNvCxnSpPr>
          <p:nvPr/>
        </p:nvCxnSpPr>
        <p:spPr bwMode="auto">
          <a:xfrm flipH="1">
            <a:off x="6784975" y="2589213"/>
            <a:ext cx="757238"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6532" name="AutoShape 20"/>
          <p:cNvCxnSpPr>
            <a:cxnSpLocks noChangeShapeType="1"/>
            <a:stCxn id="576516" idx="2"/>
            <a:endCxn id="576518" idx="0"/>
          </p:cNvCxnSpPr>
          <p:nvPr/>
        </p:nvCxnSpPr>
        <p:spPr bwMode="auto">
          <a:xfrm>
            <a:off x="5907088" y="3082926"/>
            <a:ext cx="0" cy="4222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6533" name="AutoShape 21"/>
          <p:cNvCxnSpPr>
            <a:cxnSpLocks noChangeShapeType="1"/>
            <a:stCxn id="576517" idx="2"/>
            <a:endCxn id="576519" idx="0"/>
          </p:cNvCxnSpPr>
          <p:nvPr/>
        </p:nvCxnSpPr>
        <p:spPr bwMode="auto">
          <a:xfrm>
            <a:off x="8420101" y="3082926"/>
            <a:ext cx="3175" cy="4222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6534" name="AutoShape 22"/>
          <p:cNvCxnSpPr>
            <a:cxnSpLocks noChangeShapeType="1"/>
            <a:stCxn id="576518" idx="2"/>
            <a:endCxn id="576520" idx="0"/>
          </p:cNvCxnSpPr>
          <p:nvPr/>
        </p:nvCxnSpPr>
        <p:spPr bwMode="auto">
          <a:xfrm rot="16200000" flipH="1">
            <a:off x="6153151" y="4246563"/>
            <a:ext cx="736600" cy="122872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6535" name="AutoShape 23"/>
          <p:cNvCxnSpPr>
            <a:cxnSpLocks noChangeShapeType="1"/>
            <a:stCxn id="576519" idx="2"/>
            <a:endCxn id="576520" idx="0"/>
          </p:cNvCxnSpPr>
          <p:nvPr/>
        </p:nvCxnSpPr>
        <p:spPr bwMode="auto">
          <a:xfrm rot="5400000">
            <a:off x="7411244" y="4217194"/>
            <a:ext cx="736600" cy="1287462"/>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灯片编号占位符 1"/>
          <p:cNvSpPr>
            <a:spLocks noGrp="1"/>
          </p:cNvSpPr>
          <p:nvPr>
            <p:ph type="sldNum" sz="quarter" idx="12"/>
          </p:nvPr>
        </p:nvSpPr>
        <p:spPr/>
        <p:txBody>
          <a:bodyPr/>
          <a:lstStyle/>
          <a:p>
            <a:fld id="{1FF18F41-E0A9-4F72-861C-BE4AABE77BA0}" type="slidenum">
              <a:rPr lang="zh-CN" altLang="en-US" smtClean="0"/>
              <a:t>72</a:t>
            </a:fld>
            <a:endParaRPr lang="zh-CN" altLang="en-US"/>
          </a:p>
        </p:txBody>
      </p:sp>
      <p:sp>
        <p:nvSpPr>
          <p:cNvPr id="2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2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172369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title"/>
          </p:nvPr>
        </p:nvSpPr>
        <p:spPr/>
        <p:txBody>
          <a:bodyPr/>
          <a:lstStyle/>
          <a:p>
            <a:r>
              <a:rPr lang="en-US" altLang="zh-CN">
                <a:ea typeface="宋体" panose="02010600030101010101" pitchFamily="2" charset="-122"/>
              </a:rPr>
              <a:t>Impact on WWII</a:t>
            </a:r>
          </a:p>
        </p:txBody>
      </p:sp>
      <p:sp>
        <p:nvSpPr>
          <p:cNvPr id="590851" name="Rectangle 3"/>
          <p:cNvSpPr>
            <a:spLocks noGrp="1" noChangeArrowheads="1"/>
          </p:cNvSpPr>
          <p:nvPr>
            <p:ph type="body" idx="1"/>
          </p:nvPr>
        </p:nvSpPr>
        <p:spPr>
          <a:xfrm>
            <a:off x="1971675" y="1409701"/>
            <a:ext cx="8229600" cy="4525963"/>
          </a:xfrm>
        </p:spPr>
        <p:txBody>
          <a:bodyPr/>
          <a:lstStyle/>
          <a:p>
            <a:r>
              <a:rPr lang="en-US" altLang="zh-CN">
                <a:ea typeface="宋体" panose="02010600030101010101" pitchFamily="2" charset="-122"/>
              </a:rPr>
              <a:t>10 Colossus machines operated at Bletchley park</a:t>
            </a:r>
          </a:p>
          <a:p>
            <a:pPr lvl="1"/>
            <a:r>
              <a:rPr lang="en-US" altLang="zh-CN">
                <a:ea typeface="宋体" panose="02010600030101010101" pitchFamily="2" charset="-122"/>
              </a:rPr>
              <a:t>Various improvements in speed </a:t>
            </a:r>
          </a:p>
          <a:p>
            <a:r>
              <a:rPr lang="en-US" altLang="zh-CN">
                <a:ea typeface="宋体" panose="02010600030101010101" pitchFamily="2" charset="-122"/>
              </a:rPr>
              <a:t>Decoded 63 million letters in Nazi command messages</a:t>
            </a:r>
          </a:p>
          <a:p>
            <a:r>
              <a:rPr lang="en-US" altLang="zh-CN">
                <a:ea typeface="宋体" panose="02010600030101010101" pitchFamily="2" charset="-122"/>
              </a:rPr>
              <a:t>Learned German troop locations to plan D-Day (knew the deception was working)</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73</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a:t>The Lorenz Cipher and the Postman’s Computer</a:t>
            </a:r>
            <a:endParaRPr lang="en-US" altLang="zh-CN" sz="2400" b="1" dirty="0"/>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470427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r>
              <a:rPr lang="en-US" altLang="zh-CN">
                <a:ea typeface="宋体" panose="02010600030101010101" pitchFamily="2" charset="-122"/>
              </a:rPr>
              <a:t>Colossus History</a:t>
            </a:r>
          </a:p>
        </p:txBody>
      </p:sp>
      <p:sp>
        <p:nvSpPr>
          <p:cNvPr id="591875" name="Rectangle 3"/>
          <p:cNvSpPr>
            <a:spLocks noGrp="1" noChangeArrowheads="1"/>
          </p:cNvSpPr>
          <p:nvPr>
            <p:ph type="body" idx="1"/>
          </p:nvPr>
        </p:nvSpPr>
        <p:spPr/>
        <p:txBody>
          <a:bodyPr/>
          <a:lstStyle/>
          <a:p>
            <a:r>
              <a:rPr lang="en-US" altLang="zh-CN">
                <a:ea typeface="宋体" panose="02010600030101010101" pitchFamily="2" charset="-122"/>
              </a:rPr>
              <a:t>Kept secret after the war, all machines destroyed</a:t>
            </a:r>
          </a:p>
        </p:txBody>
      </p:sp>
      <p:pic>
        <p:nvPicPr>
          <p:cNvPr id="591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3" y="2667001"/>
            <a:ext cx="47625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1877" name="Text Box 5"/>
          <p:cNvSpPr txBox="1">
            <a:spLocks noChangeArrowheads="1"/>
          </p:cNvSpPr>
          <p:nvPr/>
        </p:nvSpPr>
        <p:spPr bwMode="auto">
          <a:xfrm>
            <a:off x="2789238" y="5773738"/>
            <a:ext cx="13917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During WWII</a:t>
            </a:r>
          </a:p>
        </p:txBody>
      </p:sp>
      <p:sp>
        <p:nvSpPr>
          <p:cNvPr id="591878" name="Text Box 6"/>
          <p:cNvSpPr txBox="1">
            <a:spLocks noChangeArrowheads="1"/>
          </p:cNvSpPr>
          <p:nvPr/>
        </p:nvSpPr>
        <p:spPr bwMode="auto">
          <a:xfrm>
            <a:off x="7437439" y="5648325"/>
            <a:ext cx="30432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ea typeface="宋体" panose="02010600030101010101" pitchFamily="2" charset="-122"/>
              </a:rPr>
              <a:t>Rebuild, Bletchley Park, </a:t>
            </a:r>
          </a:p>
          <a:p>
            <a:r>
              <a:rPr lang="en-US" altLang="zh-CN">
                <a:ea typeface="宋体" panose="02010600030101010101" pitchFamily="2" charset="-122"/>
              </a:rPr>
              <a:t>Summer 2004</a:t>
            </a:r>
          </a:p>
        </p:txBody>
      </p:sp>
      <p:pic>
        <p:nvPicPr>
          <p:cNvPr id="5918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l="13159"/>
          <a:stretch>
            <a:fillRect/>
          </a:stretch>
        </p:blipFill>
        <p:spPr bwMode="auto">
          <a:xfrm>
            <a:off x="6750051" y="2257425"/>
            <a:ext cx="3838575" cy="331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74</a:t>
            </a:fld>
            <a:endParaRPr lang="zh-CN" altLang="en-US"/>
          </a:p>
        </p:txBody>
      </p:sp>
      <p:sp>
        <p:nvSpPr>
          <p:cNvPr id="9"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The Lorenz Cipher and the Postman’s Computer</a:t>
            </a:r>
          </a:p>
        </p:txBody>
      </p:sp>
      <p:sp>
        <p:nvSpPr>
          <p:cNvPr id="10"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924902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a:xfrm>
            <a:off x="2209800" y="304800"/>
            <a:ext cx="7772400" cy="1143000"/>
          </a:xfrm>
        </p:spPr>
        <p:txBody>
          <a:bodyPr/>
          <a:lstStyle/>
          <a:p>
            <a:r>
              <a:rPr lang="en-US" altLang="zh-CN" dirty="0">
                <a:ea typeface="宋体" panose="02010600030101010101" pitchFamily="2" charset="-122"/>
              </a:rPr>
              <a:t>Enigma</a:t>
            </a:r>
          </a:p>
        </p:txBody>
      </p:sp>
      <p:sp>
        <p:nvSpPr>
          <p:cNvPr id="650243" name="Rectangle 3"/>
          <p:cNvSpPr>
            <a:spLocks noGrp="1" noChangeArrowheads="1"/>
          </p:cNvSpPr>
          <p:nvPr>
            <p:ph type="body" idx="1"/>
          </p:nvPr>
        </p:nvSpPr>
        <p:spPr>
          <a:xfrm>
            <a:off x="4351338" y="1281114"/>
            <a:ext cx="6164262" cy="4814887"/>
          </a:xfrm>
        </p:spPr>
        <p:txBody>
          <a:bodyPr/>
          <a:lstStyle/>
          <a:p>
            <a:r>
              <a:rPr lang="en-US" altLang="zh-CN">
                <a:ea typeface="宋体" panose="02010600030101010101" pitchFamily="2" charset="-122"/>
              </a:rPr>
              <a:t>Invented commercially, 1923</a:t>
            </a:r>
          </a:p>
          <a:p>
            <a:r>
              <a:rPr lang="en-US" altLang="zh-CN">
                <a:ea typeface="宋体" panose="02010600030101010101" pitchFamily="2" charset="-122"/>
              </a:rPr>
              <a:t>Used by German Navy, Army, Air Force</a:t>
            </a:r>
          </a:p>
          <a:p>
            <a:r>
              <a:rPr lang="en-US" altLang="zh-CN">
                <a:ea typeface="宋体" panose="02010600030101010101" pitchFamily="2" charset="-122"/>
              </a:rPr>
              <a:t>About 50,000 in use</a:t>
            </a:r>
          </a:p>
          <a:p>
            <a:r>
              <a:rPr lang="en-US" altLang="zh-CN">
                <a:ea typeface="宋体" panose="02010600030101010101" pitchFamily="2" charset="-122"/>
              </a:rPr>
              <a:t>Modified throughout WWII, believed to be perfectly secure</a:t>
            </a:r>
          </a:p>
          <a:p>
            <a:r>
              <a:rPr lang="en-US" altLang="zh-CN">
                <a:ea typeface="宋体" panose="02010600030101010101" pitchFamily="2" charset="-122"/>
              </a:rPr>
              <a:t>Kahn’s </a:t>
            </a:r>
            <a:r>
              <a:rPr lang="en-US" altLang="zh-CN" i="1">
                <a:ea typeface="宋体" panose="02010600030101010101" pitchFamily="2" charset="-122"/>
              </a:rPr>
              <a:t>Codebreakers</a:t>
            </a:r>
            <a:r>
              <a:rPr lang="en-US" altLang="zh-CN">
                <a:ea typeface="宋体" panose="02010600030101010101" pitchFamily="2" charset="-122"/>
              </a:rPr>
              <a:t> (1967) didn’t know it was broken</a:t>
            </a:r>
          </a:p>
          <a:p>
            <a:r>
              <a:rPr lang="en-US" altLang="zh-CN">
                <a:ea typeface="宋体" panose="02010600030101010101" pitchFamily="2" charset="-122"/>
              </a:rPr>
              <a:t>Turing’s 1940 Treatise on Enigma declassified in 1996</a:t>
            </a:r>
          </a:p>
        </p:txBody>
      </p:sp>
      <p:sp>
        <p:nvSpPr>
          <p:cNvPr id="650244" name="Text Box 4"/>
          <p:cNvSpPr txBox="1">
            <a:spLocks noChangeArrowheads="1"/>
          </p:cNvSpPr>
          <p:nvPr/>
        </p:nvSpPr>
        <p:spPr bwMode="auto">
          <a:xfrm>
            <a:off x="1651001" y="5032376"/>
            <a:ext cx="2746375" cy="83099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400">
                <a:ea typeface="宋体" panose="02010600030101010101" pitchFamily="2" charset="-122"/>
              </a:rPr>
              <a:t>Enigma machine at Bletchley Park</a:t>
            </a:r>
          </a:p>
        </p:txBody>
      </p:sp>
      <p:pic>
        <p:nvPicPr>
          <p:cNvPr id="65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488" y="1498600"/>
            <a:ext cx="2640012" cy="3519488"/>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75</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95715779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p:txBody>
          <a:bodyPr/>
          <a:lstStyle/>
          <a:p>
            <a:r>
              <a:rPr lang="en-US" altLang="zh-CN">
                <a:ea typeface="宋体" panose="02010600030101010101" pitchFamily="2" charset="-122"/>
              </a:rPr>
              <a:t>Simple Substitution Ciphers</a:t>
            </a:r>
            <a:br>
              <a:rPr lang="en-US" altLang="zh-CN">
                <a:ea typeface="宋体" panose="02010600030101010101" pitchFamily="2" charset="-122"/>
              </a:rPr>
            </a:br>
            <a:r>
              <a:rPr lang="en-US" altLang="zh-CN">
                <a:ea typeface="宋体" panose="02010600030101010101" pitchFamily="2" charset="-122"/>
              </a:rPr>
              <a:t>(from Class 1)</a:t>
            </a:r>
          </a:p>
        </p:txBody>
      </p:sp>
      <p:sp>
        <p:nvSpPr>
          <p:cNvPr id="646148" name="Text Box 4"/>
          <p:cNvSpPr txBox="1">
            <a:spLocks noChangeArrowheads="1"/>
          </p:cNvSpPr>
          <p:nvPr/>
        </p:nvSpPr>
        <p:spPr bwMode="auto">
          <a:xfrm>
            <a:off x="1993900" y="2047876"/>
            <a:ext cx="8108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ABCDEFGHIJKLMNOPQRSTUVWXYZ</a:t>
            </a:r>
          </a:p>
        </p:txBody>
      </p:sp>
      <p:sp>
        <p:nvSpPr>
          <p:cNvPr id="646149" name="Text Box 5"/>
          <p:cNvSpPr txBox="1">
            <a:spLocks noChangeArrowheads="1"/>
          </p:cNvSpPr>
          <p:nvPr/>
        </p:nvSpPr>
        <p:spPr bwMode="auto">
          <a:xfrm>
            <a:off x="1992313" y="4632326"/>
            <a:ext cx="8108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JIDKQACRSHLGWNFEXUZVTPMYOB</a:t>
            </a:r>
          </a:p>
        </p:txBody>
      </p:sp>
      <p:sp>
        <p:nvSpPr>
          <p:cNvPr id="646151" name="Line 7"/>
          <p:cNvSpPr>
            <a:spLocks noChangeShapeType="1"/>
          </p:cNvSpPr>
          <p:nvPr/>
        </p:nvSpPr>
        <p:spPr bwMode="auto">
          <a:xfrm>
            <a:off x="2514600" y="2590800"/>
            <a:ext cx="0" cy="2133600"/>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6153" name="Text Box 9"/>
          <p:cNvSpPr txBox="1">
            <a:spLocks noChangeArrowheads="1"/>
          </p:cNvSpPr>
          <p:nvPr/>
        </p:nvSpPr>
        <p:spPr bwMode="auto">
          <a:xfrm rot="5400000">
            <a:off x="2433813" y="3449121"/>
            <a:ext cx="9029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encrypt</a:t>
            </a:r>
          </a:p>
        </p:txBody>
      </p:sp>
      <p:sp>
        <p:nvSpPr>
          <p:cNvPr id="646154" name="Line 10"/>
          <p:cNvSpPr>
            <a:spLocks noChangeShapeType="1"/>
          </p:cNvSpPr>
          <p:nvPr/>
        </p:nvSpPr>
        <p:spPr bwMode="auto">
          <a:xfrm flipV="1">
            <a:off x="5562600" y="2667000"/>
            <a:ext cx="0" cy="1981200"/>
          </a:xfrm>
          <a:prstGeom prst="line">
            <a:avLst/>
          </a:prstGeom>
          <a:noFill/>
          <a:ln w="317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6155" name="Text Box 11"/>
          <p:cNvSpPr txBox="1">
            <a:spLocks noChangeArrowheads="1"/>
          </p:cNvSpPr>
          <p:nvPr/>
        </p:nvSpPr>
        <p:spPr bwMode="auto">
          <a:xfrm rot="16200000">
            <a:off x="4670600" y="3484047"/>
            <a:ext cx="9029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decrypt</a:t>
            </a:r>
          </a:p>
        </p:txBody>
      </p:sp>
      <p:sp>
        <p:nvSpPr>
          <p:cNvPr id="646156" name="Text Box 12"/>
          <p:cNvSpPr txBox="1">
            <a:spLocks noChangeArrowheads="1"/>
          </p:cNvSpPr>
          <p:nvPr/>
        </p:nvSpPr>
        <p:spPr bwMode="auto">
          <a:xfrm>
            <a:off x="3816350" y="5349876"/>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JILL </a:t>
            </a:r>
            <a:r>
              <a:rPr lang="en-US" altLang="zh-CN" sz="4000">
                <a:solidFill>
                  <a:srgbClr val="FF0000"/>
                </a:solidFill>
                <a:latin typeface="Courier New" panose="02070309020205020404" pitchFamily="49" charset="0"/>
                <a:ea typeface="宋体" panose="02010600030101010101" pitchFamily="2" charset="-122"/>
                <a:sym typeface="Symbol" panose="05050102010706020507" pitchFamily="18" charset="2"/>
              </a:rPr>
              <a:t></a:t>
            </a:r>
            <a:r>
              <a:rPr lang="en-US" altLang="zh-CN" sz="4000">
                <a:latin typeface="Courier New" panose="02070309020205020404" pitchFamily="49" charset="0"/>
                <a:ea typeface="宋体" panose="02010600030101010101" pitchFamily="2" charset="-122"/>
              </a:rPr>
              <a:t> HSGG</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76</a:t>
            </a:fld>
            <a:endParaRPr lang="zh-CN" altLang="en-US"/>
          </a:p>
        </p:txBody>
      </p:sp>
      <p:sp>
        <p:nvSpPr>
          <p:cNvPr id="11"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12"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42735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zh-CN">
                <a:ea typeface="宋体" panose="02010600030101010101" pitchFamily="2" charset="-122"/>
              </a:rPr>
              <a:t>Rotating Substitution Cipher</a:t>
            </a:r>
          </a:p>
        </p:txBody>
      </p:sp>
      <p:sp>
        <p:nvSpPr>
          <p:cNvPr id="648195" name="Text Box 3"/>
          <p:cNvSpPr txBox="1">
            <a:spLocks noChangeArrowheads="1"/>
          </p:cNvSpPr>
          <p:nvPr/>
        </p:nvSpPr>
        <p:spPr bwMode="auto">
          <a:xfrm>
            <a:off x="1993900" y="2047876"/>
            <a:ext cx="8108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ABCDEFGHIJKLMNOPQRSTUVWXYZ</a:t>
            </a:r>
          </a:p>
        </p:txBody>
      </p:sp>
      <p:sp>
        <p:nvSpPr>
          <p:cNvPr id="648196" name="Text Box 4"/>
          <p:cNvSpPr txBox="1">
            <a:spLocks noChangeArrowheads="1"/>
          </p:cNvSpPr>
          <p:nvPr/>
        </p:nvSpPr>
        <p:spPr bwMode="auto">
          <a:xfrm>
            <a:off x="1992313" y="4632326"/>
            <a:ext cx="8108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JIDKQACRSHLGWNFEXUZVTPMYOB</a:t>
            </a:r>
          </a:p>
        </p:txBody>
      </p:sp>
      <p:sp>
        <p:nvSpPr>
          <p:cNvPr id="648201" name="Text Box 9"/>
          <p:cNvSpPr txBox="1">
            <a:spLocks noChangeArrowheads="1"/>
          </p:cNvSpPr>
          <p:nvPr/>
        </p:nvSpPr>
        <p:spPr bwMode="auto">
          <a:xfrm>
            <a:off x="2362200" y="5105401"/>
            <a:ext cx="19113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000">
                <a:latin typeface="Courier New" panose="02070309020205020404" pitchFamily="49" charset="0"/>
                <a:ea typeface="宋体" panose="02010600030101010101" pitchFamily="2" charset="-122"/>
              </a:rPr>
              <a:t>J </a:t>
            </a:r>
            <a:r>
              <a:rPr lang="en-US" altLang="zh-CN" sz="4000">
                <a:solidFill>
                  <a:srgbClr val="FF0000"/>
                </a:solidFill>
                <a:latin typeface="Courier New" panose="02070309020205020404" pitchFamily="49" charset="0"/>
                <a:ea typeface="宋体" panose="02010600030101010101" pitchFamily="2" charset="-122"/>
                <a:sym typeface="Symbol" panose="05050102010706020507" pitchFamily="18" charset="2"/>
              </a:rPr>
              <a:t></a:t>
            </a:r>
            <a:r>
              <a:rPr lang="en-US" altLang="zh-CN" sz="4000">
                <a:latin typeface="Courier New" panose="02070309020205020404" pitchFamily="49" charset="0"/>
                <a:ea typeface="宋体" panose="02010600030101010101" pitchFamily="2" charset="-122"/>
              </a:rPr>
              <a:t> H </a:t>
            </a:r>
            <a:endParaRPr lang="en-US" altLang="zh-CN">
              <a:ea typeface="宋体" panose="02010600030101010101" pitchFamily="2" charset="-122"/>
            </a:endParaRPr>
          </a:p>
        </p:txBody>
      </p:sp>
      <p:sp>
        <p:nvSpPr>
          <p:cNvPr id="648202" name="Line 10"/>
          <p:cNvSpPr>
            <a:spLocks noChangeShapeType="1"/>
          </p:cNvSpPr>
          <p:nvPr/>
        </p:nvSpPr>
        <p:spPr bwMode="auto">
          <a:xfrm>
            <a:off x="4978400" y="2590801"/>
            <a:ext cx="0" cy="1922463"/>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8203" name="Text Box 11"/>
          <p:cNvSpPr txBox="1">
            <a:spLocks noChangeArrowheads="1"/>
          </p:cNvSpPr>
          <p:nvPr/>
        </p:nvSpPr>
        <p:spPr bwMode="auto">
          <a:xfrm rot="5400000">
            <a:off x="4897613" y="3449121"/>
            <a:ext cx="9029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encrypt</a:t>
            </a:r>
          </a:p>
        </p:txBody>
      </p:sp>
      <p:sp>
        <p:nvSpPr>
          <p:cNvPr id="648204" name="Text Box 12"/>
          <p:cNvSpPr txBox="1">
            <a:spLocks noChangeArrowheads="1"/>
          </p:cNvSpPr>
          <p:nvPr/>
        </p:nvSpPr>
        <p:spPr bwMode="auto">
          <a:xfrm>
            <a:off x="1676400" y="4632326"/>
            <a:ext cx="8413750" cy="701675"/>
          </a:xfrm>
          <a:prstGeom prst="rect">
            <a:avLst/>
          </a:prstGeom>
          <a:solidFill>
            <a:schemeClr val="bg1"/>
          </a:solidFill>
          <a:ln>
            <a:noFill/>
          </a:ln>
          <a:effectLst/>
          <a:extLs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solidFill>
                  <a:srgbClr val="DDDDDD"/>
                </a:solidFill>
                <a:latin typeface="Courier New" panose="02070309020205020404" pitchFamily="49" charset="0"/>
                <a:ea typeface="宋体" panose="02010600030101010101" pitchFamily="2" charset="-122"/>
              </a:rPr>
              <a:t>J</a:t>
            </a:r>
            <a:r>
              <a:rPr lang="en-US" altLang="zh-CN" sz="4000">
                <a:latin typeface="Courier New" panose="02070309020205020404" pitchFamily="49" charset="0"/>
                <a:ea typeface="宋体" panose="02010600030101010101" pitchFamily="2" charset="-122"/>
              </a:rPr>
              <a:t>IDKQACRSHLGWNFEXUZVTPMYOB</a:t>
            </a:r>
            <a:r>
              <a:rPr lang="en-US" altLang="zh-CN" sz="4000">
                <a:solidFill>
                  <a:srgbClr val="0033CC"/>
                </a:solidFill>
                <a:latin typeface="Courier New" panose="02070309020205020404" pitchFamily="49" charset="0"/>
                <a:ea typeface="宋体" panose="02010600030101010101" pitchFamily="2" charset="-122"/>
              </a:rPr>
              <a:t>J</a:t>
            </a:r>
          </a:p>
        </p:txBody>
      </p:sp>
      <p:sp>
        <p:nvSpPr>
          <p:cNvPr id="648205" name="Line 13"/>
          <p:cNvSpPr>
            <a:spLocks noChangeShapeType="1"/>
          </p:cNvSpPr>
          <p:nvPr/>
        </p:nvSpPr>
        <p:spPr bwMode="auto">
          <a:xfrm>
            <a:off x="4648200" y="2590801"/>
            <a:ext cx="0" cy="1922463"/>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8206" name="Text Box 14"/>
          <p:cNvSpPr txBox="1">
            <a:spLocks noChangeArrowheads="1"/>
          </p:cNvSpPr>
          <p:nvPr/>
        </p:nvSpPr>
        <p:spPr bwMode="auto">
          <a:xfrm>
            <a:off x="1371600" y="4572001"/>
            <a:ext cx="8718550" cy="701675"/>
          </a:xfrm>
          <a:prstGeom prst="rect">
            <a:avLst/>
          </a:prstGeom>
          <a:solidFill>
            <a:schemeClr val="bg1"/>
          </a:solidFill>
          <a:ln>
            <a:noFill/>
          </a:ln>
          <a:effectLst/>
          <a:extLs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solidFill>
                  <a:srgbClr val="DDDDDD"/>
                </a:solidFill>
                <a:latin typeface="Courier New" panose="02070309020205020404" pitchFamily="49" charset="0"/>
                <a:ea typeface="宋体" panose="02010600030101010101" pitchFamily="2" charset="-122"/>
              </a:rPr>
              <a:t>JI</a:t>
            </a:r>
            <a:r>
              <a:rPr lang="en-US" altLang="zh-CN" sz="4000">
                <a:latin typeface="Courier New" panose="02070309020205020404" pitchFamily="49" charset="0"/>
                <a:ea typeface="宋体" panose="02010600030101010101" pitchFamily="2" charset="-122"/>
              </a:rPr>
              <a:t>DKQACRSHLGWNFEXUZVTPMYOB</a:t>
            </a:r>
            <a:r>
              <a:rPr lang="en-US" altLang="zh-CN" sz="4000">
                <a:solidFill>
                  <a:srgbClr val="0033CC"/>
                </a:solidFill>
                <a:latin typeface="Courier New" panose="02070309020205020404" pitchFamily="49" charset="0"/>
                <a:ea typeface="宋体" panose="02010600030101010101" pitchFamily="2" charset="-122"/>
              </a:rPr>
              <a:t>JI</a:t>
            </a:r>
          </a:p>
        </p:txBody>
      </p:sp>
      <p:sp>
        <p:nvSpPr>
          <p:cNvPr id="648207" name="Line 15"/>
          <p:cNvSpPr>
            <a:spLocks noChangeShapeType="1"/>
          </p:cNvSpPr>
          <p:nvPr/>
        </p:nvSpPr>
        <p:spPr bwMode="auto">
          <a:xfrm>
            <a:off x="5562600" y="2667001"/>
            <a:ext cx="0" cy="1922463"/>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8208" name="Text Box 16"/>
          <p:cNvSpPr txBox="1">
            <a:spLocks noChangeArrowheads="1"/>
          </p:cNvSpPr>
          <p:nvPr/>
        </p:nvSpPr>
        <p:spPr bwMode="auto">
          <a:xfrm>
            <a:off x="1066800" y="4572001"/>
            <a:ext cx="9023350" cy="701675"/>
          </a:xfrm>
          <a:prstGeom prst="rect">
            <a:avLst/>
          </a:prstGeom>
          <a:solidFill>
            <a:schemeClr val="bg1"/>
          </a:solidFill>
          <a:ln>
            <a:noFill/>
          </a:ln>
          <a:effectLst/>
          <a:extLs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solidFill>
                  <a:srgbClr val="DDDDDD"/>
                </a:solidFill>
                <a:latin typeface="Courier New" panose="02070309020205020404" pitchFamily="49" charset="0"/>
                <a:ea typeface="宋体" panose="02010600030101010101" pitchFamily="2" charset="-122"/>
              </a:rPr>
              <a:t>JID</a:t>
            </a:r>
            <a:r>
              <a:rPr lang="en-US" altLang="zh-CN" sz="4000">
                <a:latin typeface="Courier New" panose="02070309020205020404" pitchFamily="49" charset="0"/>
                <a:ea typeface="宋体" panose="02010600030101010101" pitchFamily="2" charset="-122"/>
              </a:rPr>
              <a:t>KQACRSHLGWNFEXUZVTPMYOB</a:t>
            </a:r>
            <a:r>
              <a:rPr lang="en-US" altLang="zh-CN" sz="4000">
                <a:solidFill>
                  <a:srgbClr val="0033CC"/>
                </a:solidFill>
                <a:latin typeface="Courier New" panose="02070309020205020404" pitchFamily="49" charset="0"/>
                <a:ea typeface="宋体" panose="02010600030101010101" pitchFamily="2" charset="-122"/>
              </a:rPr>
              <a:t>JID</a:t>
            </a:r>
          </a:p>
        </p:txBody>
      </p:sp>
      <p:sp>
        <p:nvSpPr>
          <p:cNvPr id="648209" name="Line 17"/>
          <p:cNvSpPr>
            <a:spLocks noChangeShapeType="1"/>
          </p:cNvSpPr>
          <p:nvPr/>
        </p:nvSpPr>
        <p:spPr bwMode="auto">
          <a:xfrm>
            <a:off x="5562600" y="2667001"/>
            <a:ext cx="0" cy="1922463"/>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8210" name="Rectangle 18"/>
          <p:cNvSpPr>
            <a:spLocks noChangeArrowheads="1"/>
          </p:cNvSpPr>
          <p:nvPr/>
        </p:nvSpPr>
        <p:spPr bwMode="auto">
          <a:xfrm>
            <a:off x="4525963" y="5159375"/>
            <a:ext cx="173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I </a:t>
            </a:r>
            <a:r>
              <a:rPr lang="en-US" altLang="zh-CN" sz="3600">
                <a:solidFill>
                  <a:srgbClr val="FF0000"/>
                </a:solidFill>
                <a:latin typeface="Courier New" panose="02070309020205020404" pitchFamily="49" charset="0"/>
                <a:ea typeface="宋体" panose="02010600030101010101" pitchFamily="2" charset="-122"/>
                <a:sym typeface="Symbol" panose="05050102010706020507" pitchFamily="18" charset="2"/>
              </a:rPr>
              <a:t></a:t>
            </a:r>
            <a:r>
              <a:rPr lang="en-US" altLang="zh-CN" sz="3600">
                <a:latin typeface="Courier New" panose="02070309020205020404" pitchFamily="49" charset="0"/>
                <a:ea typeface="宋体" panose="02010600030101010101" pitchFamily="2" charset="-122"/>
              </a:rPr>
              <a:t> H</a:t>
            </a:r>
          </a:p>
        </p:txBody>
      </p:sp>
      <p:sp>
        <p:nvSpPr>
          <p:cNvPr id="648211" name="Rectangle 19"/>
          <p:cNvSpPr>
            <a:spLocks noChangeArrowheads="1"/>
          </p:cNvSpPr>
          <p:nvPr/>
        </p:nvSpPr>
        <p:spPr bwMode="auto">
          <a:xfrm>
            <a:off x="6429375" y="5159375"/>
            <a:ext cx="173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L </a:t>
            </a:r>
            <a:r>
              <a:rPr lang="en-US" altLang="zh-CN" sz="3600">
                <a:solidFill>
                  <a:srgbClr val="FF0000"/>
                </a:solidFill>
                <a:latin typeface="Courier New" panose="02070309020205020404" pitchFamily="49" charset="0"/>
                <a:ea typeface="宋体" panose="02010600030101010101" pitchFamily="2" charset="-122"/>
                <a:sym typeface="Symbol" panose="05050102010706020507" pitchFamily="18" charset="2"/>
              </a:rPr>
              <a:t></a:t>
            </a:r>
            <a:r>
              <a:rPr lang="en-US" altLang="zh-CN" sz="3600">
                <a:latin typeface="Courier New" panose="02070309020205020404" pitchFamily="49" charset="0"/>
                <a:ea typeface="宋体" panose="02010600030101010101" pitchFamily="2" charset="-122"/>
              </a:rPr>
              <a:t> N</a:t>
            </a:r>
          </a:p>
        </p:txBody>
      </p:sp>
      <p:sp>
        <p:nvSpPr>
          <p:cNvPr id="648212" name="Rectangle 20"/>
          <p:cNvSpPr>
            <a:spLocks noChangeArrowheads="1"/>
          </p:cNvSpPr>
          <p:nvPr/>
        </p:nvSpPr>
        <p:spPr bwMode="auto">
          <a:xfrm>
            <a:off x="8353425" y="5183188"/>
            <a:ext cx="173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L </a:t>
            </a:r>
            <a:r>
              <a:rPr lang="en-US" altLang="zh-CN" sz="3600">
                <a:solidFill>
                  <a:srgbClr val="FF0000"/>
                </a:solidFill>
                <a:latin typeface="Courier New" panose="02070309020205020404" pitchFamily="49" charset="0"/>
                <a:ea typeface="宋体" panose="02010600030101010101" pitchFamily="2" charset="-122"/>
                <a:sym typeface="Symbol" panose="05050102010706020507" pitchFamily="18" charset="2"/>
              </a:rPr>
              <a:t></a:t>
            </a:r>
            <a:r>
              <a:rPr lang="en-US" altLang="zh-CN" sz="3600">
                <a:latin typeface="Courier New" panose="02070309020205020404" pitchFamily="49" charset="0"/>
                <a:ea typeface="宋体" panose="02010600030101010101" pitchFamily="2" charset="-122"/>
              </a:rPr>
              <a:t> F</a:t>
            </a:r>
          </a:p>
        </p:txBody>
      </p:sp>
      <p:sp>
        <p:nvSpPr>
          <p:cNvPr id="648213" name="Text Box 21"/>
          <p:cNvSpPr txBox="1">
            <a:spLocks noChangeArrowheads="1"/>
          </p:cNvSpPr>
          <p:nvPr/>
        </p:nvSpPr>
        <p:spPr bwMode="auto">
          <a:xfrm>
            <a:off x="3781425" y="5581651"/>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JILL </a:t>
            </a:r>
            <a:r>
              <a:rPr lang="en-US" altLang="zh-CN" sz="4000">
                <a:solidFill>
                  <a:srgbClr val="FF0000"/>
                </a:solidFill>
                <a:latin typeface="Courier New" panose="02070309020205020404" pitchFamily="49" charset="0"/>
                <a:ea typeface="宋体" panose="02010600030101010101" pitchFamily="2" charset="-122"/>
                <a:sym typeface="Symbol" panose="05050102010706020507" pitchFamily="18" charset="2"/>
              </a:rPr>
              <a:t></a:t>
            </a:r>
            <a:r>
              <a:rPr lang="en-US" altLang="zh-CN" sz="4000">
                <a:latin typeface="Courier New" panose="02070309020205020404" pitchFamily="49" charset="0"/>
                <a:ea typeface="宋体" panose="02010600030101010101" pitchFamily="2" charset="-122"/>
              </a:rPr>
              <a:t> HHNF</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77</a:t>
            </a:fld>
            <a:endParaRPr lang="zh-CN" altLang="en-US"/>
          </a:p>
        </p:txBody>
      </p:sp>
      <p:sp>
        <p:nvSpPr>
          <p:cNvPr id="19"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20"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611847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48204"/>
                                        </p:tgtEl>
                                        <p:attrNameLst>
                                          <p:attrName>style.visibility</p:attrName>
                                        </p:attrNameLst>
                                      </p:cBhvr>
                                      <p:to>
                                        <p:strVal val="visible"/>
                                      </p:to>
                                    </p:set>
                                    <p:animEffect transition="in" filter="barn(inHorizontal)">
                                      <p:cBhvr>
                                        <p:cTn id="7" dur="1000"/>
                                        <p:tgtEl>
                                          <p:spTgt spid="6482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grpId="0" nodeType="clickEffect">
                                  <p:stCondLst>
                                    <p:cond delay="0"/>
                                  </p:stCondLst>
                                  <p:childTnLst>
                                    <p:anim calcmode="lin" valueType="num">
                                      <p:cBhvr additive="base">
                                        <p:cTn id="11" dur="500"/>
                                        <p:tgtEl>
                                          <p:spTgt spid="648202"/>
                                        </p:tgtEl>
                                        <p:attrNameLst>
                                          <p:attrName>ppt_x</p:attrName>
                                        </p:attrNameLst>
                                      </p:cBhvr>
                                      <p:tavLst>
                                        <p:tav tm="0">
                                          <p:val>
                                            <p:strVal val="ppt_x"/>
                                          </p:val>
                                        </p:tav>
                                        <p:tav tm="100000">
                                          <p:val>
                                            <p:strVal val="ppt_x"/>
                                          </p:val>
                                        </p:tav>
                                      </p:tavLst>
                                    </p:anim>
                                    <p:anim calcmode="lin" valueType="num">
                                      <p:cBhvr additive="base">
                                        <p:cTn id="12" dur="500"/>
                                        <p:tgtEl>
                                          <p:spTgt spid="648202"/>
                                        </p:tgtEl>
                                        <p:attrNameLst>
                                          <p:attrName>ppt_y</p:attrName>
                                        </p:attrNameLst>
                                      </p:cBhvr>
                                      <p:tavLst>
                                        <p:tav tm="0">
                                          <p:val>
                                            <p:strVal val="ppt_y"/>
                                          </p:val>
                                        </p:tav>
                                        <p:tav tm="100000">
                                          <p:val>
                                            <p:strVal val="1+ppt_h/2"/>
                                          </p:val>
                                        </p:tav>
                                      </p:tavLst>
                                    </p:anim>
                                    <p:set>
                                      <p:cBhvr>
                                        <p:cTn id="13" dur="1" fill="hold">
                                          <p:stCondLst>
                                            <p:cond delay="499"/>
                                          </p:stCondLst>
                                        </p:cTn>
                                        <p:tgtEl>
                                          <p:spTgt spid="648202"/>
                                        </p:tgtEl>
                                        <p:attrNameLst>
                                          <p:attrName>style.visibility</p:attrName>
                                        </p:attrNameLst>
                                      </p:cBhvr>
                                      <p:to>
                                        <p:strVal val="hidden"/>
                                      </p:to>
                                    </p:set>
                                  </p:childTnLst>
                                </p:cTn>
                              </p:par>
                              <p:par>
                                <p:cTn id="14" presetID="2" presetClass="exit" presetSubtype="4" fill="hold" grpId="0" nodeType="withEffect">
                                  <p:stCondLst>
                                    <p:cond delay="0"/>
                                  </p:stCondLst>
                                  <p:childTnLst>
                                    <p:anim calcmode="lin" valueType="num">
                                      <p:cBhvr additive="base">
                                        <p:cTn id="15" dur="500"/>
                                        <p:tgtEl>
                                          <p:spTgt spid="648203"/>
                                        </p:tgtEl>
                                        <p:attrNameLst>
                                          <p:attrName>ppt_x</p:attrName>
                                        </p:attrNameLst>
                                      </p:cBhvr>
                                      <p:tavLst>
                                        <p:tav tm="0">
                                          <p:val>
                                            <p:strVal val="ppt_x"/>
                                          </p:val>
                                        </p:tav>
                                        <p:tav tm="100000">
                                          <p:val>
                                            <p:strVal val="ppt_x"/>
                                          </p:val>
                                        </p:tav>
                                      </p:tavLst>
                                    </p:anim>
                                    <p:anim calcmode="lin" valueType="num">
                                      <p:cBhvr additive="base">
                                        <p:cTn id="16" dur="500"/>
                                        <p:tgtEl>
                                          <p:spTgt spid="648203"/>
                                        </p:tgtEl>
                                        <p:attrNameLst>
                                          <p:attrName>ppt_y</p:attrName>
                                        </p:attrNameLst>
                                      </p:cBhvr>
                                      <p:tavLst>
                                        <p:tav tm="0">
                                          <p:val>
                                            <p:strVal val="ppt_y"/>
                                          </p:val>
                                        </p:tav>
                                        <p:tav tm="100000">
                                          <p:val>
                                            <p:strVal val="1+ppt_h/2"/>
                                          </p:val>
                                        </p:tav>
                                      </p:tavLst>
                                    </p:anim>
                                    <p:set>
                                      <p:cBhvr>
                                        <p:cTn id="17" dur="1" fill="hold">
                                          <p:stCondLst>
                                            <p:cond delay="499"/>
                                          </p:stCondLst>
                                        </p:cTn>
                                        <p:tgtEl>
                                          <p:spTgt spid="64820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48205"/>
                                        </p:tgtEl>
                                        <p:attrNameLst>
                                          <p:attrName>style.visibility</p:attrName>
                                        </p:attrNameLst>
                                      </p:cBhvr>
                                      <p:to>
                                        <p:strVal val="visible"/>
                                      </p:to>
                                    </p:set>
                                    <p:animEffect transition="in" filter="dissolve">
                                      <p:cBhvr>
                                        <p:cTn id="22" dur="500"/>
                                        <p:tgtEl>
                                          <p:spTgt spid="6482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48210"/>
                                        </p:tgtEl>
                                        <p:attrNameLst>
                                          <p:attrName>style.visibility</p:attrName>
                                        </p:attrNameLst>
                                      </p:cBhvr>
                                      <p:to>
                                        <p:strVal val="visible"/>
                                      </p:to>
                                    </p:set>
                                    <p:animEffect transition="in" filter="dissolve">
                                      <p:cBhvr>
                                        <p:cTn id="27" dur="500"/>
                                        <p:tgtEl>
                                          <p:spTgt spid="6482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xit" presetSubtype="4" fill="hold" grpId="1" nodeType="clickEffect">
                                  <p:stCondLst>
                                    <p:cond delay="0"/>
                                  </p:stCondLst>
                                  <p:childTnLst>
                                    <p:anim calcmode="lin" valueType="num">
                                      <p:cBhvr additive="base">
                                        <p:cTn id="31" dur="500"/>
                                        <p:tgtEl>
                                          <p:spTgt spid="648205"/>
                                        </p:tgtEl>
                                        <p:attrNameLst>
                                          <p:attrName>ppt_x</p:attrName>
                                        </p:attrNameLst>
                                      </p:cBhvr>
                                      <p:tavLst>
                                        <p:tav tm="0">
                                          <p:val>
                                            <p:strVal val="ppt_x"/>
                                          </p:val>
                                        </p:tav>
                                        <p:tav tm="100000">
                                          <p:val>
                                            <p:strVal val="ppt_x"/>
                                          </p:val>
                                        </p:tav>
                                      </p:tavLst>
                                    </p:anim>
                                    <p:anim calcmode="lin" valueType="num">
                                      <p:cBhvr additive="base">
                                        <p:cTn id="32" dur="500"/>
                                        <p:tgtEl>
                                          <p:spTgt spid="648205"/>
                                        </p:tgtEl>
                                        <p:attrNameLst>
                                          <p:attrName>ppt_y</p:attrName>
                                        </p:attrNameLst>
                                      </p:cBhvr>
                                      <p:tavLst>
                                        <p:tav tm="0">
                                          <p:val>
                                            <p:strVal val="ppt_y"/>
                                          </p:val>
                                        </p:tav>
                                        <p:tav tm="100000">
                                          <p:val>
                                            <p:strVal val="1+ppt_h/2"/>
                                          </p:val>
                                        </p:tav>
                                      </p:tavLst>
                                    </p:anim>
                                    <p:set>
                                      <p:cBhvr>
                                        <p:cTn id="33" dur="1" fill="hold">
                                          <p:stCondLst>
                                            <p:cond delay="499"/>
                                          </p:stCondLst>
                                        </p:cTn>
                                        <p:tgtEl>
                                          <p:spTgt spid="648205"/>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26" fill="hold" grpId="0" nodeType="clickEffect">
                                  <p:stCondLst>
                                    <p:cond delay="0"/>
                                  </p:stCondLst>
                                  <p:childTnLst>
                                    <p:set>
                                      <p:cBhvr>
                                        <p:cTn id="37" dur="1" fill="hold">
                                          <p:stCondLst>
                                            <p:cond delay="0"/>
                                          </p:stCondLst>
                                        </p:cTn>
                                        <p:tgtEl>
                                          <p:spTgt spid="648206"/>
                                        </p:tgtEl>
                                        <p:attrNameLst>
                                          <p:attrName>style.visibility</p:attrName>
                                        </p:attrNameLst>
                                      </p:cBhvr>
                                      <p:to>
                                        <p:strVal val="visible"/>
                                      </p:to>
                                    </p:set>
                                    <p:animEffect transition="in" filter="barn(inHorizontal)">
                                      <p:cBhvr>
                                        <p:cTn id="38" dur="500"/>
                                        <p:tgtEl>
                                          <p:spTgt spid="64820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48207"/>
                                        </p:tgtEl>
                                        <p:attrNameLst>
                                          <p:attrName>style.visibility</p:attrName>
                                        </p:attrNameLst>
                                      </p:cBhvr>
                                      <p:to>
                                        <p:strVal val="visible"/>
                                      </p:to>
                                    </p:set>
                                    <p:animEffect transition="in" filter="dissolve">
                                      <p:cBhvr>
                                        <p:cTn id="43" dur="500"/>
                                        <p:tgtEl>
                                          <p:spTgt spid="64820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648211"/>
                                        </p:tgtEl>
                                        <p:attrNameLst>
                                          <p:attrName>style.visibility</p:attrName>
                                        </p:attrNameLst>
                                      </p:cBhvr>
                                      <p:to>
                                        <p:strVal val="visible"/>
                                      </p:to>
                                    </p:set>
                                    <p:animEffect transition="in" filter="dissolve">
                                      <p:cBhvr>
                                        <p:cTn id="48" dur="500"/>
                                        <p:tgtEl>
                                          <p:spTgt spid="64821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xit" presetSubtype="4" fill="hold" grpId="1" nodeType="clickEffect">
                                  <p:stCondLst>
                                    <p:cond delay="0"/>
                                  </p:stCondLst>
                                  <p:childTnLst>
                                    <p:anim calcmode="lin" valueType="num">
                                      <p:cBhvr additive="base">
                                        <p:cTn id="52" dur="500"/>
                                        <p:tgtEl>
                                          <p:spTgt spid="648207"/>
                                        </p:tgtEl>
                                        <p:attrNameLst>
                                          <p:attrName>ppt_x</p:attrName>
                                        </p:attrNameLst>
                                      </p:cBhvr>
                                      <p:tavLst>
                                        <p:tav tm="0">
                                          <p:val>
                                            <p:strVal val="ppt_x"/>
                                          </p:val>
                                        </p:tav>
                                        <p:tav tm="100000">
                                          <p:val>
                                            <p:strVal val="ppt_x"/>
                                          </p:val>
                                        </p:tav>
                                      </p:tavLst>
                                    </p:anim>
                                    <p:anim calcmode="lin" valueType="num">
                                      <p:cBhvr additive="base">
                                        <p:cTn id="53" dur="500"/>
                                        <p:tgtEl>
                                          <p:spTgt spid="648207"/>
                                        </p:tgtEl>
                                        <p:attrNameLst>
                                          <p:attrName>ppt_y</p:attrName>
                                        </p:attrNameLst>
                                      </p:cBhvr>
                                      <p:tavLst>
                                        <p:tav tm="0">
                                          <p:val>
                                            <p:strVal val="ppt_y"/>
                                          </p:val>
                                        </p:tav>
                                        <p:tav tm="100000">
                                          <p:val>
                                            <p:strVal val="1+ppt_h/2"/>
                                          </p:val>
                                        </p:tav>
                                      </p:tavLst>
                                    </p:anim>
                                    <p:set>
                                      <p:cBhvr>
                                        <p:cTn id="54" dur="1" fill="hold">
                                          <p:stCondLst>
                                            <p:cond delay="499"/>
                                          </p:stCondLst>
                                        </p:cTn>
                                        <p:tgtEl>
                                          <p:spTgt spid="648207"/>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26" fill="hold" grpId="0" nodeType="clickEffect">
                                  <p:stCondLst>
                                    <p:cond delay="0"/>
                                  </p:stCondLst>
                                  <p:childTnLst>
                                    <p:set>
                                      <p:cBhvr>
                                        <p:cTn id="58" dur="1" fill="hold">
                                          <p:stCondLst>
                                            <p:cond delay="0"/>
                                          </p:stCondLst>
                                        </p:cTn>
                                        <p:tgtEl>
                                          <p:spTgt spid="648208"/>
                                        </p:tgtEl>
                                        <p:attrNameLst>
                                          <p:attrName>style.visibility</p:attrName>
                                        </p:attrNameLst>
                                      </p:cBhvr>
                                      <p:to>
                                        <p:strVal val="visible"/>
                                      </p:to>
                                    </p:set>
                                    <p:animEffect transition="in" filter="barn(inHorizontal)">
                                      <p:cBhvr>
                                        <p:cTn id="59" dur="2000"/>
                                        <p:tgtEl>
                                          <p:spTgt spid="64820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48209"/>
                                        </p:tgtEl>
                                        <p:attrNameLst>
                                          <p:attrName>style.visibility</p:attrName>
                                        </p:attrNameLst>
                                      </p:cBhvr>
                                      <p:to>
                                        <p:strVal val="visible"/>
                                      </p:to>
                                    </p:set>
                                    <p:animEffect transition="in" filter="dissolve">
                                      <p:cBhvr>
                                        <p:cTn id="64" dur="500"/>
                                        <p:tgtEl>
                                          <p:spTgt spid="64820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48212"/>
                                        </p:tgtEl>
                                        <p:attrNameLst>
                                          <p:attrName>style.visibility</p:attrName>
                                        </p:attrNameLst>
                                      </p:cBhvr>
                                      <p:to>
                                        <p:strVal val="visible"/>
                                      </p:to>
                                    </p:set>
                                    <p:animEffect transition="in" filter="dissolve">
                                      <p:cBhvr>
                                        <p:cTn id="69" dur="500"/>
                                        <p:tgtEl>
                                          <p:spTgt spid="64821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xit" presetSubtype="4" fill="hold" grpId="1" nodeType="clickEffect">
                                  <p:stCondLst>
                                    <p:cond delay="0"/>
                                  </p:stCondLst>
                                  <p:childTnLst>
                                    <p:anim calcmode="lin" valueType="num">
                                      <p:cBhvr additive="base">
                                        <p:cTn id="73" dur="500"/>
                                        <p:tgtEl>
                                          <p:spTgt spid="648209"/>
                                        </p:tgtEl>
                                        <p:attrNameLst>
                                          <p:attrName>ppt_x</p:attrName>
                                        </p:attrNameLst>
                                      </p:cBhvr>
                                      <p:tavLst>
                                        <p:tav tm="0">
                                          <p:val>
                                            <p:strVal val="ppt_x"/>
                                          </p:val>
                                        </p:tav>
                                        <p:tav tm="100000">
                                          <p:val>
                                            <p:strVal val="ppt_x"/>
                                          </p:val>
                                        </p:tav>
                                      </p:tavLst>
                                    </p:anim>
                                    <p:anim calcmode="lin" valueType="num">
                                      <p:cBhvr additive="base">
                                        <p:cTn id="74" dur="500"/>
                                        <p:tgtEl>
                                          <p:spTgt spid="648209"/>
                                        </p:tgtEl>
                                        <p:attrNameLst>
                                          <p:attrName>ppt_y</p:attrName>
                                        </p:attrNameLst>
                                      </p:cBhvr>
                                      <p:tavLst>
                                        <p:tav tm="0">
                                          <p:val>
                                            <p:strVal val="ppt_y"/>
                                          </p:val>
                                        </p:tav>
                                        <p:tav tm="100000">
                                          <p:val>
                                            <p:strVal val="1+ppt_h/2"/>
                                          </p:val>
                                        </p:tav>
                                      </p:tavLst>
                                    </p:anim>
                                    <p:set>
                                      <p:cBhvr>
                                        <p:cTn id="75" dur="1" fill="hold">
                                          <p:stCondLst>
                                            <p:cond delay="499"/>
                                          </p:stCondLst>
                                        </p:cTn>
                                        <p:tgtEl>
                                          <p:spTgt spid="648209"/>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648213"/>
                                        </p:tgtEl>
                                        <p:attrNameLst>
                                          <p:attrName>style.visibility</p:attrName>
                                        </p:attrNameLst>
                                      </p:cBhvr>
                                      <p:to>
                                        <p:strVal val="visible"/>
                                      </p:to>
                                    </p:set>
                                    <p:animEffect transition="in" filter="dissolve">
                                      <p:cBhvr>
                                        <p:cTn id="80" dur="500"/>
                                        <p:tgtEl>
                                          <p:spTgt spid="648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02" grpId="0" animBg="1"/>
      <p:bldP spid="648203" grpId="0"/>
      <p:bldP spid="648204" grpId="0" animBg="1"/>
      <p:bldP spid="648205" grpId="0" animBg="1"/>
      <p:bldP spid="648205" grpId="1" animBg="1"/>
      <p:bldP spid="648206" grpId="0" animBg="1"/>
      <p:bldP spid="648207" grpId="0" animBg="1"/>
      <p:bldP spid="648207" grpId="1" animBg="1"/>
      <p:bldP spid="648208" grpId="0" animBg="1"/>
      <p:bldP spid="648209" grpId="0" animBg="1"/>
      <p:bldP spid="648209" grpId="1" animBg="1"/>
      <p:bldP spid="648210" grpId="0"/>
      <p:bldP spid="648211" grpId="0"/>
      <p:bldP spid="648212" grpId="0"/>
      <p:bldP spid="6482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r>
              <a:rPr lang="en-US" altLang="zh-CN">
                <a:ea typeface="宋体" panose="02010600030101010101" pitchFamily="2" charset="-122"/>
              </a:rPr>
              <a:t>Rotating Substitution Cipher</a:t>
            </a:r>
          </a:p>
        </p:txBody>
      </p:sp>
      <p:sp>
        <p:nvSpPr>
          <p:cNvPr id="647171" name="Rectangle 3"/>
          <p:cNvSpPr>
            <a:spLocks noGrp="1" noChangeArrowheads="1"/>
          </p:cNvSpPr>
          <p:nvPr>
            <p:ph type="body" idx="1"/>
          </p:nvPr>
        </p:nvSpPr>
        <p:spPr>
          <a:xfrm>
            <a:off x="1958976" y="1255714"/>
            <a:ext cx="8475663" cy="4994275"/>
          </a:xfrm>
        </p:spPr>
        <p:txBody>
          <a:bodyPr/>
          <a:lstStyle/>
          <a:p>
            <a:r>
              <a:rPr lang="en-US" altLang="zh-CN">
                <a:ea typeface="宋体" panose="02010600030101010101" pitchFamily="2" charset="-122"/>
              </a:rPr>
              <a:t>Rotates the mapping every letter</a:t>
            </a:r>
          </a:p>
          <a:p>
            <a:pPr lvl="1"/>
            <a:r>
              <a:rPr lang="en-US" altLang="zh-CN">
                <a:ea typeface="宋体" panose="02010600030101010101" pitchFamily="2" charset="-122"/>
              </a:rPr>
              <a:t>Hides simple statistical properties of plaintext:</a:t>
            </a:r>
          </a:p>
          <a:p>
            <a:pPr lvl="2"/>
            <a:r>
              <a:rPr lang="en-US" altLang="zh-CN">
                <a:ea typeface="宋体" panose="02010600030101010101" pitchFamily="2" charset="-122"/>
              </a:rPr>
              <a:t>Frequency analysis defeated: E encrypts to different letters</a:t>
            </a:r>
          </a:p>
          <a:p>
            <a:pPr lvl="2"/>
            <a:r>
              <a:rPr lang="en-US" altLang="zh-CN">
                <a:ea typeface="宋体" panose="02010600030101010101" pitchFamily="2" charset="-122"/>
              </a:rPr>
              <a:t>Repeated letter will not encrypt the same way in different positions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78</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2123060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r>
              <a:rPr lang="en-US" altLang="zh-CN">
                <a:ea typeface="宋体" panose="02010600030101010101" pitchFamily="2" charset="-122"/>
              </a:rPr>
              <a:t>Rotating Substitution Weaknesses</a:t>
            </a:r>
          </a:p>
        </p:txBody>
      </p:sp>
      <p:sp>
        <p:nvSpPr>
          <p:cNvPr id="649219" name="Rectangle 3"/>
          <p:cNvSpPr>
            <a:spLocks noGrp="1" noChangeArrowheads="1"/>
          </p:cNvSpPr>
          <p:nvPr>
            <p:ph type="body" idx="1"/>
          </p:nvPr>
        </p:nvSpPr>
        <p:spPr>
          <a:xfrm>
            <a:off x="1981200" y="1768476"/>
            <a:ext cx="8229600" cy="4525963"/>
          </a:xfrm>
        </p:spPr>
        <p:txBody>
          <a:bodyPr/>
          <a:lstStyle/>
          <a:p>
            <a:r>
              <a:rPr lang="en-US" altLang="zh-CN">
                <a:ea typeface="宋体" panose="02010600030101010101" pitchFamily="2" charset="-122"/>
              </a:rPr>
              <a:t>Will repeat after 26 letters</a:t>
            </a:r>
          </a:p>
          <a:p>
            <a:pPr lvl="1"/>
            <a:r>
              <a:rPr lang="en-US" altLang="zh-CN">
                <a:ea typeface="宋体" panose="02010600030101010101" pitchFamily="2" charset="-122"/>
              </a:rPr>
              <a:t>If there is a lot of ciphertext, can still do frequency analysis on every 26</a:t>
            </a:r>
            <a:r>
              <a:rPr lang="en-US" altLang="zh-CN" baseline="30000">
                <a:ea typeface="宋体" panose="02010600030101010101" pitchFamily="2" charset="-122"/>
              </a:rPr>
              <a:t>th</a:t>
            </a:r>
            <a:r>
              <a:rPr lang="en-US" altLang="zh-CN">
                <a:ea typeface="宋体" panose="02010600030101010101" pitchFamily="2" charset="-122"/>
              </a:rPr>
              <a:t> letter slides</a:t>
            </a:r>
          </a:p>
          <a:p>
            <a:r>
              <a:rPr lang="en-US" altLang="zh-CN">
                <a:ea typeface="宋体" panose="02010600030101010101" pitchFamily="2" charset="-122"/>
              </a:rPr>
              <a:t>Some properties revealed</a:t>
            </a:r>
          </a:p>
          <a:p>
            <a:pPr lvl="1"/>
            <a:r>
              <a:rPr lang="en-US" altLang="zh-CN">
                <a:ea typeface="宋体" panose="02010600030101010101" pitchFamily="2" charset="-122"/>
              </a:rPr>
              <a:t>If we see repeated letters in ciphertext, what does it mean? </a:t>
            </a:r>
          </a:p>
          <a:p>
            <a:pPr lvl="1">
              <a:buFontTx/>
              <a:buNone/>
            </a:pPr>
            <a:r>
              <a:rPr lang="en-US" altLang="zh-CN">
                <a:ea typeface="宋体" panose="02010600030101010101" pitchFamily="2" charset="-122"/>
              </a:rPr>
              <a:t>	</a:t>
            </a:r>
          </a:p>
          <a:p>
            <a:endParaRPr lang="en-US" altLang="zh-CN">
              <a:ea typeface="宋体" panose="02010600030101010101" pitchFamily="2" charset="-122"/>
            </a:endParaRPr>
          </a:p>
        </p:txBody>
      </p:sp>
      <p:sp>
        <p:nvSpPr>
          <p:cNvPr id="649220" name="Text Box 4"/>
          <p:cNvSpPr txBox="1">
            <a:spLocks noChangeArrowheads="1"/>
          </p:cNvSpPr>
          <p:nvPr/>
        </p:nvSpPr>
        <p:spPr bwMode="auto">
          <a:xfrm>
            <a:off x="3568700" y="5359401"/>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JILL </a:t>
            </a:r>
            <a:r>
              <a:rPr lang="en-US" altLang="zh-CN" sz="4000">
                <a:solidFill>
                  <a:srgbClr val="FF0000"/>
                </a:solidFill>
                <a:latin typeface="Courier New" panose="02070309020205020404" pitchFamily="49" charset="0"/>
                <a:ea typeface="宋体" panose="02010600030101010101" pitchFamily="2" charset="-122"/>
                <a:sym typeface="Symbol" panose="05050102010706020507" pitchFamily="18" charset="2"/>
              </a:rPr>
              <a:t></a:t>
            </a:r>
            <a:r>
              <a:rPr lang="en-US" altLang="zh-CN" sz="4000">
                <a:latin typeface="Courier New" panose="02070309020205020404" pitchFamily="49" charset="0"/>
                <a:ea typeface="宋体" panose="02010600030101010101" pitchFamily="2" charset="-122"/>
              </a:rPr>
              <a:t> HHNF</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79</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061498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9220"/>
                                        </p:tgtEl>
                                        <p:attrNameLst>
                                          <p:attrName>style.visibility</p:attrName>
                                        </p:attrNameLst>
                                      </p:cBhvr>
                                      <p:to>
                                        <p:strVal val="visible"/>
                                      </p:to>
                                    </p:set>
                                    <p:animEffect transition="in" filter="dissolve">
                                      <p:cBhvr>
                                        <p:cTn id="7" dur="500"/>
                                        <p:tgtEl>
                                          <p:spTgt spid="64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en-US" altLang="zh-CN" sz="6000">
                <a:ea typeface="宋体" panose="02010600030101010101" pitchFamily="2" charset="-122"/>
              </a:rPr>
              <a:t>Introductions</a:t>
            </a:r>
          </a:p>
        </p:txBody>
      </p:sp>
      <p:sp>
        <p:nvSpPr>
          <p:cNvPr id="498691" name="Rectangle 3"/>
          <p:cNvSpPr>
            <a:spLocks noChangeArrowheads="1"/>
          </p:cNvSpPr>
          <p:nvPr/>
        </p:nvSpPr>
        <p:spPr bwMode="auto">
          <a:xfrm>
            <a:off x="3633788" y="2636838"/>
            <a:ext cx="1371600" cy="9144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Encrypt</a:t>
            </a:r>
          </a:p>
        </p:txBody>
      </p:sp>
      <p:sp>
        <p:nvSpPr>
          <p:cNvPr id="498692" name="Rectangle 4"/>
          <p:cNvSpPr>
            <a:spLocks noChangeArrowheads="1"/>
          </p:cNvSpPr>
          <p:nvPr/>
        </p:nvSpPr>
        <p:spPr bwMode="auto">
          <a:xfrm>
            <a:off x="6992938" y="2640013"/>
            <a:ext cx="1371600" cy="914400"/>
          </a:xfrm>
          <a:prstGeom prst="rect">
            <a:avLst/>
          </a:prstGeom>
          <a:solidFill>
            <a:srgbClr val="FFC8B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Decrypt</a:t>
            </a:r>
          </a:p>
        </p:txBody>
      </p:sp>
      <p:sp>
        <p:nvSpPr>
          <p:cNvPr id="498693" name="Text Box 5"/>
          <p:cNvSpPr txBox="1">
            <a:spLocks noChangeArrowheads="1"/>
          </p:cNvSpPr>
          <p:nvPr/>
        </p:nvSpPr>
        <p:spPr bwMode="auto">
          <a:xfrm>
            <a:off x="2020306" y="2865439"/>
            <a:ext cx="127592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Plaintext</a:t>
            </a:r>
          </a:p>
        </p:txBody>
      </p:sp>
      <p:sp>
        <p:nvSpPr>
          <p:cNvPr id="498694" name="Text Box 6"/>
          <p:cNvSpPr txBox="1">
            <a:spLocks noChangeArrowheads="1"/>
          </p:cNvSpPr>
          <p:nvPr/>
        </p:nvSpPr>
        <p:spPr bwMode="auto">
          <a:xfrm>
            <a:off x="5099185" y="2630489"/>
            <a:ext cx="148880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Ciphertext</a:t>
            </a:r>
          </a:p>
        </p:txBody>
      </p:sp>
      <p:cxnSp>
        <p:nvCxnSpPr>
          <p:cNvPr id="498695" name="AutoShape 7"/>
          <p:cNvCxnSpPr>
            <a:cxnSpLocks noChangeShapeType="1"/>
            <a:stCxn id="498693" idx="3"/>
            <a:endCxn id="498691" idx="1"/>
          </p:cNvCxnSpPr>
          <p:nvPr/>
        </p:nvCxnSpPr>
        <p:spPr bwMode="auto">
          <a:xfrm flipV="1">
            <a:off x="3296232" y="3094039"/>
            <a:ext cx="337556" cy="223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8696" name="Text Box 8"/>
          <p:cNvSpPr txBox="1">
            <a:spLocks noChangeArrowheads="1"/>
          </p:cNvSpPr>
          <p:nvPr/>
        </p:nvSpPr>
        <p:spPr bwMode="auto">
          <a:xfrm>
            <a:off x="8743368" y="2868614"/>
            <a:ext cx="127592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Plaintext</a:t>
            </a:r>
          </a:p>
        </p:txBody>
      </p:sp>
      <p:cxnSp>
        <p:nvCxnSpPr>
          <p:cNvPr id="498697" name="AutoShape 9"/>
          <p:cNvCxnSpPr>
            <a:cxnSpLocks noChangeShapeType="1"/>
            <a:stCxn id="498692" idx="3"/>
            <a:endCxn id="498696" idx="1"/>
          </p:cNvCxnSpPr>
          <p:nvPr/>
        </p:nvCxnSpPr>
        <p:spPr bwMode="auto">
          <a:xfrm>
            <a:off x="8364538" y="3097214"/>
            <a:ext cx="378830" cy="223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8698" name="Text Box 10"/>
          <p:cNvSpPr txBox="1">
            <a:spLocks noChangeArrowheads="1"/>
          </p:cNvSpPr>
          <p:nvPr/>
        </p:nvSpPr>
        <p:spPr bwMode="auto">
          <a:xfrm>
            <a:off x="2399510" y="4937126"/>
            <a:ext cx="787395"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Alice</a:t>
            </a:r>
          </a:p>
        </p:txBody>
      </p:sp>
      <p:sp>
        <p:nvSpPr>
          <p:cNvPr id="498699" name="Text Box 11"/>
          <p:cNvSpPr txBox="1">
            <a:spLocks noChangeArrowheads="1"/>
          </p:cNvSpPr>
          <p:nvPr/>
        </p:nvSpPr>
        <p:spPr bwMode="auto">
          <a:xfrm>
            <a:off x="8820696" y="4981576"/>
            <a:ext cx="675185"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Bob</a:t>
            </a:r>
          </a:p>
        </p:txBody>
      </p:sp>
      <p:sp>
        <p:nvSpPr>
          <p:cNvPr id="498700" name="AutoShape 12"/>
          <p:cNvSpPr>
            <a:spLocks noChangeArrowheads="1"/>
          </p:cNvSpPr>
          <p:nvPr/>
        </p:nvSpPr>
        <p:spPr bwMode="auto">
          <a:xfrm>
            <a:off x="2286000" y="3581400"/>
            <a:ext cx="1066800" cy="1295400"/>
          </a:xfrm>
          <a:prstGeom prst="smileyFace">
            <a:avLst>
              <a:gd name="adj" fmla="val 4653"/>
            </a:avLst>
          </a:prstGeom>
          <a:solidFill>
            <a:srgbClr val="FFC8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01" name="AutoShape 13"/>
          <p:cNvSpPr>
            <a:spLocks noChangeArrowheads="1"/>
          </p:cNvSpPr>
          <p:nvPr/>
        </p:nvSpPr>
        <p:spPr bwMode="auto">
          <a:xfrm>
            <a:off x="8610600" y="3581400"/>
            <a:ext cx="1066800" cy="1295400"/>
          </a:xfrm>
          <a:prstGeom prst="smileyFace">
            <a:avLst>
              <a:gd name="adj" fmla="val 4653"/>
            </a:avLst>
          </a:prstGeom>
          <a:solidFill>
            <a:srgbClr val="FEFC9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02" name="Oval 14"/>
          <p:cNvSpPr>
            <a:spLocks noChangeArrowheads="1"/>
          </p:cNvSpPr>
          <p:nvPr/>
        </p:nvSpPr>
        <p:spPr bwMode="auto">
          <a:xfrm>
            <a:off x="2514601" y="3962400"/>
            <a:ext cx="257175"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03" name="Oval 15"/>
          <p:cNvSpPr>
            <a:spLocks noChangeArrowheads="1"/>
          </p:cNvSpPr>
          <p:nvPr/>
        </p:nvSpPr>
        <p:spPr bwMode="auto">
          <a:xfrm>
            <a:off x="2590801" y="3994150"/>
            <a:ext cx="92075" cy="76200"/>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04" name="Oval 16"/>
          <p:cNvSpPr>
            <a:spLocks noChangeArrowheads="1"/>
          </p:cNvSpPr>
          <p:nvPr/>
        </p:nvSpPr>
        <p:spPr bwMode="auto">
          <a:xfrm>
            <a:off x="2867026" y="3962400"/>
            <a:ext cx="257175"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05" name="Oval 17"/>
          <p:cNvSpPr>
            <a:spLocks noChangeArrowheads="1"/>
          </p:cNvSpPr>
          <p:nvPr/>
        </p:nvSpPr>
        <p:spPr bwMode="auto">
          <a:xfrm>
            <a:off x="2943226" y="3994150"/>
            <a:ext cx="92075" cy="76200"/>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06" name="Oval 18"/>
          <p:cNvSpPr>
            <a:spLocks noChangeArrowheads="1"/>
          </p:cNvSpPr>
          <p:nvPr/>
        </p:nvSpPr>
        <p:spPr bwMode="auto">
          <a:xfrm>
            <a:off x="8886826" y="3962400"/>
            <a:ext cx="257175"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07" name="Oval 19"/>
          <p:cNvSpPr>
            <a:spLocks noChangeArrowheads="1"/>
          </p:cNvSpPr>
          <p:nvPr/>
        </p:nvSpPr>
        <p:spPr bwMode="auto">
          <a:xfrm>
            <a:off x="8963026" y="3994150"/>
            <a:ext cx="92075" cy="76200"/>
          </a:xfrm>
          <a:prstGeom prst="ellipse">
            <a:avLst/>
          </a:prstGeom>
          <a:solidFill>
            <a:srgbClr val="0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08" name="Oval 20"/>
          <p:cNvSpPr>
            <a:spLocks noChangeArrowheads="1"/>
          </p:cNvSpPr>
          <p:nvPr/>
        </p:nvSpPr>
        <p:spPr bwMode="auto">
          <a:xfrm>
            <a:off x="9191626" y="3962400"/>
            <a:ext cx="257175"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09" name="Oval 21"/>
          <p:cNvSpPr>
            <a:spLocks noChangeArrowheads="1"/>
          </p:cNvSpPr>
          <p:nvPr/>
        </p:nvSpPr>
        <p:spPr bwMode="auto">
          <a:xfrm>
            <a:off x="9267826" y="3994150"/>
            <a:ext cx="92075" cy="76200"/>
          </a:xfrm>
          <a:prstGeom prst="ellipse">
            <a:avLst/>
          </a:prstGeom>
          <a:solidFill>
            <a:srgbClr val="0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98710" name="Group 22"/>
          <p:cNvGrpSpPr>
            <a:grpSpLocks/>
          </p:cNvGrpSpPr>
          <p:nvPr/>
        </p:nvGrpSpPr>
        <p:grpSpPr bwMode="auto">
          <a:xfrm>
            <a:off x="4814888" y="3644901"/>
            <a:ext cx="2190750" cy="2230438"/>
            <a:chOff x="2160" y="2112"/>
            <a:chExt cx="1380" cy="1405"/>
          </a:xfrm>
        </p:grpSpPr>
        <p:sp>
          <p:nvSpPr>
            <p:cNvPr id="498711" name="Oval 23"/>
            <p:cNvSpPr>
              <a:spLocks noChangeArrowheads="1"/>
            </p:cNvSpPr>
            <p:nvPr/>
          </p:nvSpPr>
          <p:spPr bwMode="auto">
            <a:xfrm>
              <a:off x="2304" y="2256"/>
              <a:ext cx="240" cy="336"/>
            </a:xfrm>
            <a:prstGeom prst="ellipse">
              <a:avLst/>
            </a:prstGeom>
            <a:solidFill>
              <a:srgbClr val="FFC8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12" name="Oval 24"/>
            <p:cNvSpPr>
              <a:spLocks noChangeArrowheads="1"/>
            </p:cNvSpPr>
            <p:nvPr/>
          </p:nvSpPr>
          <p:spPr bwMode="auto">
            <a:xfrm>
              <a:off x="3120" y="2304"/>
              <a:ext cx="240" cy="336"/>
            </a:xfrm>
            <a:prstGeom prst="ellipse">
              <a:avLst/>
            </a:prstGeom>
            <a:solidFill>
              <a:srgbClr val="FFC8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13" name="Text Box 25"/>
            <p:cNvSpPr txBox="1">
              <a:spLocks noChangeArrowheads="1"/>
            </p:cNvSpPr>
            <p:nvPr/>
          </p:nvSpPr>
          <p:spPr bwMode="auto">
            <a:xfrm>
              <a:off x="2160" y="2994"/>
              <a:ext cx="1380" cy="523"/>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Malice</a:t>
              </a:r>
            </a:p>
            <a:p>
              <a:pPr algn="ctr"/>
              <a:r>
                <a:rPr lang="en-US" altLang="zh-CN" sz="2400">
                  <a:ea typeface="宋体" panose="02010600030101010101" pitchFamily="2" charset="-122"/>
                </a:rPr>
                <a:t>(active attacker)</a:t>
              </a:r>
            </a:p>
          </p:txBody>
        </p:sp>
        <p:sp>
          <p:nvSpPr>
            <p:cNvPr id="498714" name="AutoShape 26"/>
            <p:cNvSpPr>
              <a:spLocks noChangeArrowheads="1"/>
            </p:cNvSpPr>
            <p:nvPr/>
          </p:nvSpPr>
          <p:spPr bwMode="auto">
            <a:xfrm>
              <a:off x="2496" y="2112"/>
              <a:ext cx="672" cy="816"/>
            </a:xfrm>
            <a:prstGeom prst="smileyFace">
              <a:avLst>
                <a:gd name="adj" fmla="val 4653"/>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15" name="Oval 27"/>
            <p:cNvSpPr>
              <a:spLocks noChangeArrowheads="1"/>
            </p:cNvSpPr>
            <p:nvPr/>
          </p:nvSpPr>
          <p:spPr bwMode="auto">
            <a:xfrm>
              <a:off x="2670" y="2352"/>
              <a:ext cx="162"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16" name="Oval 28"/>
            <p:cNvSpPr>
              <a:spLocks noChangeArrowheads="1"/>
            </p:cNvSpPr>
            <p:nvPr/>
          </p:nvSpPr>
          <p:spPr bwMode="auto">
            <a:xfrm>
              <a:off x="2718" y="2372"/>
              <a:ext cx="58" cy="48"/>
            </a:xfrm>
            <a:prstGeom prst="ellipse">
              <a:avLst/>
            </a:prstGeom>
            <a:solidFill>
              <a:srgbClr val="0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17" name="Oval 29"/>
            <p:cNvSpPr>
              <a:spLocks noChangeArrowheads="1"/>
            </p:cNvSpPr>
            <p:nvPr/>
          </p:nvSpPr>
          <p:spPr bwMode="auto">
            <a:xfrm>
              <a:off x="2862" y="2352"/>
              <a:ext cx="162"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8718" name="Oval 30"/>
            <p:cNvSpPr>
              <a:spLocks noChangeArrowheads="1"/>
            </p:cNvSpPr>
            <p:nvPr/>
          </p:nvSpPr>
          <p:spPr bwMode="auto">
            <a:xfrm>
              <a:off x="2910" y="2372"/>
              <a:ext cx="58" cy="48"/>
            </a:xfrm>
            <a:prstGeom prst="ellipse">
              <a:avLst/>
            </a:prstGeom>
            <a:solidFill>
              <a:srgbClr val="0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8719" name="Text Box 31"/>
          <p:cNvSpPr txBox="1">
            <a:spLocks noChangeArrowheads="1"/>
          </p:cNvSpPr>
          <p:nvPr/>
        </p:nvSpPr>
        <p:spPr bwMode="auto">
          <a:xfrm>
            <a:off x="4844325" y="2057401"/>
            <a:ext cx="2336665"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Insecure Channel</a:t>
            </a:r>
          </a:p>
        </p:txBody>
      </p:sp>
      <p:sp>
        <p:nvSpPr>
          <p:cNvPr id="498720" name="Oval 32"/>
          <p:cNvSpPr>
            <a:spLocks noChangeArrowheads="1"/>
          </p:cNvSpPr>
          <p:nvPr/>
        </p:nvSpPr>
        <p:spPr bwMode="auto">
          <a:xfrm>
            <a:off x="5572125" y="4419600"/>
            <a:ext cx="630238" cy="304800"/>
          </a:xfrm>
          <a:prstGeom prst="ellipse">
            <a:avLst/>
          </a:prstGeom>
          <a:solidFill>
            <a:srgbClr val="FFC8B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498721" name="AutoShape 33"/>
          <p:cNvCxnSpPr>
            <a:cxnSpLocks noChangeShapeType="1"/>
            <a:stCxn id="498691" idx="3"/>
            <a:endCxn id="498714" idx="0"/>
          </p:cNvCxnSpPr>
          <p:nvPr/>
        </p:nvCxnSpPr>
        <p:spPr bwMode="auto">
          <a:xfrm>
            <a:off x="5005388" y="3094038"/>
            <a:ext cx="876300" cy="550862"/>
          </a:xfrm>
          <a:prstGeom prst="curved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8722" name="AutoShape 34"/>
          <p:cNvCxnSpPr>
            <a:cxnSpLocks noChangeShapeType="1"/>
            <a:stCxn id="498692" idx="1"/>
            <a:endCxn id="498714" idx="0"/>
          </p:cNvCxnSpPr>
          <p:nvPr/>
        </p:nvCxnSpPr>
        <p:spPr bwMode="auto">
          <a:xfrm rot="10800000" flipV="1">
            <a:off x="5881688" y="3097214"/>
            <a:ext cx="1111250" cy="547687"/>
          </a:xfrm>
          <a:prstGeom prst="curved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灯片编号占位符 2"/>
          <p:cNvSpPr>
            <a:spLocks noGrp="1"/>
          </p:cNvSpPr>
          <p:nvPr>
            <p:ph type="sldNum" sz="quarter" idx="12"/>
          </p:nvPr>
        </p:nvSpPr>
        <p:spPr/>
        <p:txBody>
          <a:bodyPr/>
          <a:lstStyle/>
          <a:p>
            <a:fld id="{1FF18F41-E0A9-4F72-861C-BE4AABE77BA0}" type="slidenum">
              <a:rPr lang="zh-CN" altLang="en-US" smtClean="0"/>
              <a:t>8</a:t>
            </a:fld>
            <a:endParaRPr lang="zh-CN" altLang="en-US"/>
          </a:p>
        </p:txBody>
      </p:sp>
      <p:sp>
        <p:nvSpPr>
          <p:cNvPr id="38"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39"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079984346"/>
      </p:ext>
    </p:extLst>
  </p:cSld>
  <p:clrMapOvr>
    <a:masterClrMapping/>
  </p:clrMapOvr>
  <p:transition>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2014538" y="274638"/>
            <a:ext cx="8458200" cy="1143000"/>
          </a:xfrm>
        </p:spPr>
        <p:txBody>
          <a:bodyPr/>
          <a:lstStyle/>
          <a:p>
            <a:r>
              <a:rPr lang="en-US" altLang="zh-CN">
                <a:ea typeface="宋体" panose="02010600030101010101" pitchFamily="2" charset="-122"/>
              </a:rPr>
              <a:t>Multiple Substitution Ciphers</a:t>
            </a:r>
          </a:p>
        </p:txBody>
      </p:sp>
      <p:sp>
        <p:nvSpPr>
          <p:cNvPr id="651268" name="Text Box 4"/>
          <p:cNvSpPr txBox="1">
            <a:spLocks noChangeArrowheads="1"/>
          </p:cNvSpPr>
          <p:nvPr/>
        </p:nvSpPr>
        <p:spPr bwMode="auto">
          <a:xfrm>
            <a:off x="1938338" y="3533776"/>
            <a:ext cx="8108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ABCDEFGHIJKLMNOPQRSTUVWXYZ</a:t>
            </a:r>
          </a:p>
        </p:txBody>
      </p:sp>
      <p:sp>
        <p:nvSpPr>
          <p:cNvPr id="651269" name="Text Box 5"/>
          <p:cNvSpPr txBox="1">
            <a:spLocks noChangeArrowheads="1"/>
          </p:cNvSpPr>
          <p:nvPr/>
        </p:nvSpPr>
        <p:spPr bwMode="auto">
          <a:xfrm>
            <a:off x="1906588" y="2681289"/>
            <a:ext cx="8108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JIDKQACRSHLGWNFEXUZVTPMYOB</a:t>
            </a:r>
          </a:p>
        </p:txBody>
      </p:sp>
      <p:sp>
        <p:nvSpPr>
          <p:cNvPr id="651270" name="Text Box 6"/>
          <p:cNvSpPr txBox="1">
            <a:spLocks noChangeArrowheads="1"/>
          </p:cNvSpPr>
          <p:nvPr/>
        </p:nvSpPr>
        <p:spPr bwMode="auto">
          <a:xfrm>
            <a:off x="1938338" y="4724401"/>
            <a:ext cx="8108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SQHLZNYKXUWVJRDFBETIMOGACP</a:t>
            </a:r>
          </a:p>
        </p:txBody>
      </p:sp>
      <p:sp>
        <p:nvSpPr>
          <p:cNvPr id="651271" name="Line 7"/>
          <p:cNvSpPr>
            <a:spLocks noChangeShapeType="1"/>
          </p:cNvSpPr>
          <p:nvPr/>
        </p:nvSpPr>
        <p:spPr bwMode="auto">
          <a:xfrm>
            <a:off x="4910138" y="2051050"/>
            <a:ext cx="0" cy="685800"/>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1274" name="Text Box 10"/>
          <p:cNvSpPr txBox="1">
            <a:spLocks noChangeArrowheads="1"/>
          </p:cNvSpPr>
          <p:nvPr/>
        </p:nvSpPr>
        <p:spPr bwMode="auto">
          <a:xfrm>
            <a:off x="1949450" y="1447801"/>
            <a:ext cx="8108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Courier New" panose="02070309020205020404" pitchFamily="49" charset="0"/>
                <a:ea typeface="宋体" panose="02010600030101010101" pitchFamily="2" charset="-122"/>
              </a:rPr>
              <a:t>ABCDEFGHIJKLMNOPQRSTUVWXYZ</a:t>
            </a:r>
          </a:p>
        </p:txBody>
      </p:sp>
      <p:sp>
        <p:nvSpPr>
          <p:cNvPr id="651275" name="Line 11"/>
          <p:cNvSpPr>
            <a:spLocks noChangeShapeType="1"/>
          </p:cNvSpPr>
          <p:nvPr/>
        </p:nvSpPr>
        <p:spPr bwMode="auto">
          <a:xfrm>
            <a:off x="4343400" y="4130675"/>
            <a:ext cx="0" cy="685800"/>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1276" name="Text Box 12"/>
          <p:cNvSpPr txBox="1">
            <a:spLocks noChangeArrowheads="1"/>
          </p:cNvSpPr>
          <p:nvPr/>
        </p:nvSpPr>
        <p:spPr bwMode="auto">
          <a:xfrm>
            <a:off x="4867275" y="5465764"/>
            <a:ext cx="19113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000">
                <a:latin typeface="Courier New" panose="02070309020205020404" pitchFamily="49" charset="0"/>
                <a:ea typeface="宋体" panose="02010600030101010101" pitchFamily="2" charset="-122"/>
              </a:rPr>
              <a:t>J </a:t>
            </a:r>
            <a:r>
              <a:rPr lang="en-US" altLang="zh-CN" sz="4000">
                <a:solidFill>
                  <a:srgbClr val="FF0000"/>
                </a:solidFill>
                <a:latin typeface="Courier New" panose="02070309020205020404" pitchFamily="49" charset="0"/>
                <a:ea typeface="宋体" panose="02010600030101010101" pitchFamily="2" charset="-122"/>
                <a:sym typeface="Symbol" panose="05050102010706020507" pitchFamily="18" charset="2"/>
              </a:rPr>
              <a:t></a:t>
            </a:r>
            <a:r>
              <a:rPr lang="en-US" altLang="zh-CN" sz="4000">
                <a:latin typeface="Courier New" panose="02070309020205020404" pitchFamily="49" charset="0"/>
                <a:ea typeface="宋体" panose="02010600030101010101" pitchFamily="2" charset="-122"/>
              </a:rPr>
              <a:t> K </a:t>
            </a:r>
            <a:endParaRPr lang="en-US" altLang="zh-CN">
              <a:ea typeface="宋体" panose="02010600030101010101" pitchFamily="2" charset="-122"/>
            </a:endParaRPr>
          </a:p>
        </p:txBody>
      </p:sp>
      <p:sp>
        <p:nvSpPr>
          <p:cNvPr id="651277" name="Text Box 13"/>
          <p:cNvSpPr txBox="1">
            <a:spLocks noChangeArrowheads="1"/>
          </p:cNvSpPr>
          <p:nvPr/>
        </p:nvSpPr>
        <p:spPr bwMode="auto">
          <a:xfrm>
            <a:off x="6565901" y="1568450"/>
            <a:ext cx="3738563" cy="2677656"/>
          </a:xfrm>
          <a:prstGeom prst="rect">
            <a:avLst/>
          </a:prstGeom>
          <a:solidFill>
            <a:schemeClr val="bg1"/>
          </a:solidFill>
          <a:ln w="317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ea typeface="宋体" panose="02010600030101010101" pitchFamily="2" charset="-122"/>
              </a:rPr>
              <a:t>This doesn’t help at all: Any number</a:t>
            </a:r>
          </a:p>
          <a:p>
            <a:r>
              <a:rPr lang="en-US" altLang="zh-CN" sz="2800">
                <a:ea typeface="宋体" panose="02010600030101010101" pitchFamily="2" charset="-122"/>
              </a:rPr>
              <a:t>of multiple simple substitutions</a:t>
            </a:r>
          </a:p>
          <a:p>
            <a:r>
              <a:rPr lang="en-US" altLang="zh-CN" sz="2800">
                <a:ea typeface="宋体" panose="02010600030101010101" pitchFamily="2" charset="-122"/>
              </a:rPr>
              <a:t>can be replaced</a:t>
            </a:r>
          </a:p>
          <a:p>
            <a:r>
              <a:rPr lang="en-US" altLang="zh-CN" sz="2800">
                <a:ea typeface="宋体" panose="02010600030101010101" pitchFamily="2" charset="-122"/>
              </a:rPr>
              <a:t>by one substitution!</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80</a:t>
            </a:fld>
            <a:endParaRPr lang="zh-CN" altLang="en-US"/>
          </a:p>
        </p:txBody>
      </p:sp>
      <p:sp>
        <p:nvSpPr>
          <p:cNvPr id="12"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13"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953113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1277"/>
                                        </p:tgtEl>
                                        <p:attrNameLst>
                                          <p:attrName>style.visibility</p:attrName>
                                        </p:attrNameLst>
                                      </p:cBhvr>
                                      <p:to>
                                        <p:strVal val="visible"/>
                                      </p:to>
                                    </p:set>
                                    <p:animEffect transition="in" filter="dissolve">
                                      <p:cBhvr>
                                        <p:cTn id="7" dur="500"/>
                                        <p:tgtEl>
                                          <p:spTgt spid="651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7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en-US" altLang="zh-CN" sz="4000">
                <a:ea typeface="宋体" panose="02010600030101010101" pitchFamily="2" charset="-122"/>
              </a:rPr>
              <a:t>Multiple Rotating Substitutions</a:t>
            </a:r>
          </a:p>
        </p:txBody>
      </p:sp>
      <p:sp>
        <p:nvSpPr>
          <p:cNvPr id="652292" name="Text Box 4"/>
          <p:cNvSpPr txBox="1">
            <a:spLocks noChangeArrowheads="1"/>
          </p:cNvSpPr>
          <p:nvPr/>
        </p:nvSpPr>
        <p:spPr bwMode="auto">
          <a:xfrm>
            <a:off x="2962276" y="3789363"/>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ABCDEFGHIJKLMNOPQRSTUVWXYZ</a:t>
            </a:r>
          </a:p>
        </p:txBody>
      </p:sp>
      <p:sp>
        <p:nvSpPr>
          <p:cNvPr id="652293" name="Text Box 5"/>
          <p:cNvSpPr txBox="1">
            <a:spLocks noChangeArrowheads="1"/>
          </p:cNvSpPr>
          <p:nvPr/>
        </p:nvSpPr>
        <p:spPr bwMode="auto">
          <a:xfrm>
            <a:off x="2995614" y="2724150"/>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JIDKQACRSHLGWNFEXUZVTPMYOB</a:t>
            </a:r>
          </a:p>
        </p:txBody>
      </p:sp>
      <p:sp>
        <p:nvSpPr>
          <p:cNvPr id="652294" name="Text Box 6"/>
          <p:cNvSpPr txBox="1">
            <a:spLocks noChangeArrowheads="1"/>
          </p:cNvSpPr>
          <p:nvPr/>
        </p:nvSpPr>
        <p:spPr bwMode="auto">
          <a:xfrm>
            <a:off x="2962276" y="4979988"/>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SQHLZNYKXUWVJRDFBETIMOGACP</a:t>
            </a:r>
          </a:p>
        </p:txBody>
      </p:sp>
      <p:sp>
        <p:nvSpPr>
          <p:cNvPr id="652295" name="Line 7"/>
          <p:cNvSpPr>
            <a:spLocks noChangeShapeType="1"/>
          </p:cNvSpPr>
          <p:nvPr/>
        </p:nvSpPr>
        <p:spPr bwMode="auto">
          <a:xfrm>
            <a:off x="5999163" y="2051050"/>
            <a:ext cx="0" cy="685800"/>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2296" name="Text Box 8"/>
          <p:cNvSpPr txBox="1">
            <a:spLocks noChangeArrowheads="1"/>
          </p:cNvSpPr>
          <p:nvPr/>
        </p:nvSpPr>
        <p:spPr bwMode="auto">
          <a:xfrm>
            <a:off x="3038476" y="1490663"/>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ABCDEFGHIJKLMNOPQRSTUVWXYZ</a:t>
            </a:r>
          </a:p>
        </p:txBody>
      </p:sp>
      <p:sp>
        <p:nvSpPr>
          <p:cNvPr id="652297" name="Line 9"/>
          <p:cNvSpPr>
            <a:spLocks noChangeShapeType="1"/>
          </p:cNvSpPr>
          <p:nvPr/>
        </p:nvSpPr>
        <p:spPr bwMode="auto">
          <a:xfrm>
            <a:off x="5367338" y="4343400"/>
            <a:ext cx="0" cy="685800"/>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cxnSp>
        <p:nvCxnSpPr>
          <p:cNvPr id="652299" name="AutoShape 11"/>
          <p:cNvCxnSpPr>
            <a:cxnSpLocks noChangeShapeType="1"/>
            <a:stCxn id="652293" idx="1"/>
            <a:endCxn id="652293" idx="3"/>
          </p:cNvCxnSpPr>
          <p:nvPr/>
        </p:nvCxnSpPr>
        <p:spPr bwMode="auto">
          <a:xfrm rot="10800000" flipH="1" flipV="1">
            <a:off x="2995614" y="3044825"/>
            <a:ext cx="7324725" cy="1588"/>
          </a:xfrm>
          <a:prstGeom prst="curvedConnector5">
            <a:avLst>
              <a:gd name="adj1" fmla="val -3120"/>
              <a:gd name="adj2" fmla="val 27900000"/>
              <a:gd name="adj3" fmla="val 103120"/>
            </a:avLst>
          </a:prstGeom>
          <a:noFill/>
          <a:ln w="3175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2300" name="AutoShape 12"/>
          <p:cNvCxnSpPr>
            <a:cxnSpLocks noChangeShapeType="1"/>
            <a:stCxn id="652294" idx="1"/>
            <a:endCxn id="652294" idx="3"/>
          </p:cNvCxnSpPr>
          <p:nvPr/>
        </p:nvCxnSpPr>
        <p:spPr bwMode="auto">
          <a:xfrm rot="10800000" flipH="1" flipV="1">
            <a:off x="2962276" y="5300664"/>
            <a:ext cx="7324725" cy="1587"/>
          </a:xfrm>
          <a:prstGeom prst="curvedConnector5">
            <a:avLst>
              <a:gd name="adj1" fmla="val -3120"/>
              <a:gd name="adj2" fmla="val 49400000"/>
              <a:gd name="adj3" fmla="val 103120"/>
            </a:avLst>
          </a:prstGeom>
          <a:noFill/>
          <a:ln w="3175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2301" name="Text Box 13"/>
          <p:cNvSpPr txBox="1">
            <a:spLocks noChangeArrowheads="1"/>
          </p:cNvSpPr>
          <p:nvPr/>
        </p:nvSpPr>
        <p:spPr bwMode="auto">
          <a:xfrm rot="16200000">
            <a:off x="997745" y="2061370"/>
            <a:ext cx="22844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ea typeface="宋体" panose="02010600030101010101" pitchFamily="2" charset="-122"/>
              </a:rPr>
              <a:t>Wheel 1: Rotate one position every letter</a:t>
            </a:r>
          </a:p>
        </p:txBody>
      </p:sp>
      <p:sp>
        <p:nvSpPr>
          <p:cNvPr id="652302" name="Text Box 14"/>
          <p:cNvSpPr txBox="1">
            <a:spLocks noChangeArrowheads="1"/>
          </p:cNvSpPr>
          <p:nvPr/>
        </p:nvSpPr>
        <p:spPr bwMode="auto">
          <a:xfrm rot="16200000">
            <a:off x="996157" y="4406107"/>
            <a:ext cx="22844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ea typeface="宋体" panose="02010600030101010101" pitchFamily="2" charset="-122"/>
              </a:rPr>
              <a:t>Wheel 2: Rotate one position every 26 letters</a:t>
            </a:r>
          </a:p>
        </p:txBody>
      </p:sp>
      <p:sp>
        <p:nvSpPr>
          <p:cNvPr id="652303" name="Text Box 15"/>
          <p:cNvSpPr txBox="1">
            <a:spLocks noChangeArrowheads="1"/>
          </p:cNvSpPr>
          <p:nvPr/>
        </p:nvSpPr>
        <p:spPr bwMode="auto">
          <a:xfrm>
            <a:off x="6605589" y="1790700"/>
            <a:ext cx="3519487" cy="923330"/>
          </a:xfrm>
          <a:prstGeom prst="rect">
            <a:avLst/>
          </a:prstGeom>
          <a:solidFill>
            <a:schemeClr val="bg1"/>
          </a:solidFill>
          <a:ln w="3175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ea typeface="宋体" panose="02010600030101010101" pitchFamily="2" charset="-122"/>
              </a:rPr>
              <a:t>Now it only repeats when both wheels have cycled: 26*26 = 676 letters!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81</a:t>
            </a:fld>
            <a:endParaRPr lang="zh-CN" altLang="en-US"/>
          </a:p>
        </p:txBody>
      </p:sp>
      <p:sp>
        <p:nvSpPr>
          <p:cNvPr id="1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1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242388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2303"/>
                                        </p:tgtEl>
                                        <p:attrNameLst>
                                          <p:attrName>style.visibility</p:attrName>
                                        </p:attrNameLst>
                                      </p:cBhvr>
                                      <p:to>
                                        <p:strVal val="visible"/>
                                      </p:to>
                                    </p:set>
                                    <p:animEffect transition="in" filter="dissolve">
                                      <p:cBhvr>
                                        <p:cTn id="7" dur="500"/>
                                        <p:tgtEl>
                                          <p:spTgt spid="652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30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en-US" altLang="zh-CN" sz="4000">
                <a:ea typeface="宋体" panose="02010600030101010101" pitchFamily="2" charset="-122"/>
              </a:rPr>
              <a:t>Multiple Rotating Substitutions</a:t>
            </a:r>
          </a:p>
        </p:txBody>
      </p:sp>
      <p:sp>
        <p:nvSpPr>
          <p:cNvPr id="653315" name="Text Box 3"/>
          <p:cNvSpPr txBox="1">
            <a:spLocks noChangeArrowheads="1"/>
          </p:cNvSpPr>
          <p:nvPr/>
        </p:nvSpPr>
        <p:spPr bwMode="auto">
          <a:xfrm>
            <a:off x="2962276" y="3048000"/>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ABCDEFGHIJKLMNOPQRSTUVWXYZ</a:t>
            </a:r>
          </a:p>
        </p:txBody>
      </p:sp>
      <p:sp>
        <p:nvSpPr>
          <p:cNvPr id="653316" name="Text Box 4"/>
          <p:cNvSpPr txBox="1">
            <a:spLocks noChangeArrowheads="1"/>
          </p:cNvSpPr>
          <p:nvPr/>
        </p:nvSpPr>
        <p:spPr bwMode="auto">
          <a:xfrm>
            <a:off x="2995614" y="2209800"/>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JIDKQACRSHLGWNFEXUZVTPMYOB</a:t>
            </a:r>
          </a:p>
        </p:txBody>
      </p:sp>
      <p:sp>
        <p:nvSpPr>
          <p:cNvPr id="653317" name="Text Box 5"/>
          <p:cNvSpPr txBox="1">
            <a:spLocks noChangeArrowheads="1"/>
          </p:cNvSpPr>
          <p:nvPr/>
        </p:nvSpPr>
        <p:spPr bwMode="auto">
          <a:xfrm>
            <a:off x="2962276" y="3886200"/>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SQHLZNYKXUWVJRDFBETIMOGACP</a:t>
            </a:r>
          </a:p>
        </p:txBody>
      </p:sp>
      <p:sp>
        <p:nvSpPr>
          <p:cNvPr id="653318" name="Line 6"/>
          <p:cNvSpPr>
            <a:spLocks noChangeShapeType="1"/>
          </p:cNvSpPr>
          <p:nvPr/>
        </p:nvSpPr>
        <p:spPr bwMode="auto">
          <a:xfrm>
            <a:off x="5999163" y="2051050"/>
            <a:ext cx="0" cy="249238"/>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53319" name="Text Box 7"/>
          <p:cNvSpPr txBox="1">
            <a:spLocks noChangeArrowheads="1"/>
          </p:cNvSpPr>
          <p:nvPr/>
        </p:nvSpPr>
        <p:spPr bwMode="auto">
          <a:xfrm>
            <a:off x="3038476" y="1490663"/>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ABCDEFGHIJKLMNOPQRSTUVWXYZ</a:t>
            </a:r>
          </a:p>
        </p:txBody>
      </p:sp>
      <p:sp>
        <p:nvSpPr>
          <p:cNvPr id="653320" name="Line 8"/>
          <p:cNvSpPr>
            <a:spLocks noChangeShapeType="1"/>
          </p:cNvSpPr>
          <p:nvPr/>
        </p:nvSpPr>
        <p:spPr bwMode="auto">
          <a:xfrm>
            <a:off x="5367338" y="3602038"/>
            <a:ext cx="0" cy="336550"/>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cxnSp>
        <p:nvCxnSpPr>
          <p:cNvPr id="653321" name="AutoShape 9"/>
          <p:cNvCxnSpPr>
            <a:cxnSpLocks noChangeShapeType="1"/>
            <a:stCxn id="653316" idx="1"/>
            <a:endCxn id="653316" idx="3"/>
          </p:cNvCxnSpPr>
          <p:nvPr/>
        </p:nvCxnSpPr>
        <p:spPr bwMode="auto">
          <a:xfrm rot="10800000" flipH="1" flipV="1">
            <a:off x="2995614" y="2530475"/>
            <a:ext cx="7324725" cy="1588"/>
          </a:xfrm>
          <a:prstGeom prst="curvedConnector5">
            <a:avLst>
              <a:gd name="adj1" fmla="val -3120"/>
              <a:gd name="adj2" fmla="val 25100000"/>
              <a:gd name="adj3" fmla="val 103120"/>
            </a:avLst>
          </a:prstGeom>
          <a:noFill/>
          <a:ln w="3175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3322" name="AutoShape 10"/>
          <p:cNvCxnSpPr>
            <a:cxnSpLocks noChangeShapeType="1"/>
            <a:stCxn id="653317" idx="1"/>
            <a:endCxn id="653317" idx="3"/>
          </p:cNvCxnSpPr>
          <p:nvPr/>
        </p:nvCxnSpPr>
        <p:spPr bwMode="auto">
          <a:xfrm rot="10800000" flipH="1" flipV="1">
            <a:off x="2962276" y="4206875"/>
            <a:ext cx="7324725" cy="1588"/>
          </a:xfrm>
          <a:prstGeom prst="curvedConnector5">
            <a:avLst>
              <a:gd name="adj1" fmla="val -3120"/>
              <a:gd name="adj2" fmla="val 28400000"/>
              <a:gd name="adj3" fmla="val 103120"/>
            </a:avLst>
          </a:prstGeom>
          <a:noFill/>
          <a:ln w="3175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3323" name="Text Box 11"/>
          <p:cNvSpPr txBox="1">
            <a:spLocks noChangeArrowheads="1"/>
          </p:cNvSpPr>
          <p:nvPr/>
        </p:nvSpPr>
        <p:spPr bwMode="auto">
          <a:xfrm rot="16200000">
            <a:off x="1355726" y="1619677"/>
            <a:ext cx="16319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a:ea typeface="宋体" panose="02010600030101010101" pitchFamily="2" charset="-122"/>
              </a:rPr>
              <a:t>Wheel 1: Rotate one position every letter</a:t>
            </a:r>
          </a:p>
        </p:txBody>
      </p:sp>
      <p:sp>
        <p:nvSpPr>
          <p:cNvPr id="653324" name="Text Box 12"/>
          <p:cNvSpPr txBox="1">
            <a:spLocks noChangeArrowheads="1"/>
          </p:cNvSpPr>
          <p:nvPr/>
        </p:nvSpPr>
        <p:spPr bwMode="auto">
          <a:xfrm rot="16200000">
            <a:off x="1311276" y="3289727"/>
            <a:ext cx="17399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a:ea typeface="宋体" panose="02010600030101010101" pitchFamily="2" charset="-122"/>
              </a:rPr>
              <a:t>Wheel 2: Rotate one position every 26 letters</a:t>
            </a:r>
          </a:p>
        </p:txBody>
      </p:sp>
      <p:sp>
        <p:nvSpPr>
          <p:cNvPr id="653326" name="Text Box 14"/>
          <p:cNvSpPr txBox="1">
            <a:spLocks noChangeArrowheads="1"/>
          </p:cNvSpPr>
          <p:nvPr/>
        </p:nvSpPr>
        <p:spPr bwMode="auto">
          <a:xfrm>
            <a:off x="2962276" y="4735513"/>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ABCDEFGHIJKLMNOPQRSTUVWXYZ</a:t>
            </a:r>
          </a:p>
        </p:txBody>
      </p:sp>
      <p:sp>
        <p:nvSpPr>
          <p:cNvPr id="653327" name="Text Box 15"/>
          <p:cNvSpPr txBox="1">
            <a:spLocks noChangeArrowheads="1"/>
          </p:cNvSpPr>
          <p:nvPr/>
        </p:nvSpPr>
        <p:spPr bwMode="auto">
          <a:xfrm>
            <a:off x="2962276" y="5443538"/>
            <a:ext cx="7324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latin typeface="Courier New" panose="02070309020205020404" pitchFamily="49" charset="0"/>
                <a:ea typeface="宋体" panose="02010600030101010101" pitchFamily="2" charset="-122"/>
              </a:rPr>
              <a:t>UAVGRDCBESYHLZOQKXTIMNJWFP</a:t>
            </a:r>
          </a:p>
        </p:txBody>
      </p:sp>
      <p:sp>
        <p:nvSpPr>
          <p:cNvPr id="653328" name="Line 16"/>
          <p:cNvSpPr>
            <a:spLocks noChangeShapeType="1"/>
          </p:cNvSpPr>
          <p:nvPr/>
        </p:nvSpPr>
        <p:spPr bwMode="auto">
          <a:xfrm>
            <a:off x="9525000" y="5257800"/>
            <a:ext cx="0" cy="336550"/>
          </a:xfrm>
          <a:prstGeom prst="line">
            <a:avLst/>
          </a:prstGeom>
          <a:noFill/>
          <a:ln w="31750">
            <a:solidFill>
              <a:srgbClr val="DD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cxnSp>
        <p:nvCxnSpPr>
          <p:cNvPr id="653329" name="AutoShape 17"/>
          <p:cNvCxnSpPr>
            <a:cxnSpLocks noChangeShapeType="1"/>
            <a:stCxn id="653327" idx="1"/>
            <a:endCxn id="653327" idx="3"/>
          </p:cNvCxnSpPr>
          <p:nvPr/>
        </p:nvCxnSpPr>
        <p:spPr bwMode="auto">
          <a:xfrm rot="10800000" flipH="1" flipV="1">
            <a:off x="2962276" y="5764214"/>
            <a:ext cx="7324725" cy="1587"/>
          </a:xfrm>
          <a:prstGeom prst="curvedConnector5">
            <a:avLst>
              <a:gd name="adj1" fmla="val -3120"/>
              <a:gd name="adj2" fmla="val 20900000"/>
              <a:gd name="adj3" fmla="val 103120"/>
            </a:avLst>
          </a:prstGeom>
          <a:noFill/>
          <a:ln w="317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3330" name="Text Box 18"/>
          <p:cNvSpPr txBox="1">
            <a:spLocks noChangeArrowheads="1"/>
          </p:cNvSpPr>
          <p:nvPr/>
        </p:nvSpPr>
        <p:spPr bwMode="auto">
          <a:xfrm rot="16200000">
            <a:off x="1310482" y="4976446"/>
            <a:ext cx="17414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a:ea typeface="宋体" panose="02010600030101010101" pitchFamily="2" charset="-122"/>
              </a:rPr>
              <a:t>Wheel 3: Rotate one position when wheel 2 cycles</a:t>
            </a:r>
          </a:p>
        </p:txBody>
      </p:sp>
      <p:sp>
        <p:nvSpPr>
          <p:cNvPr id="653331" name="Text Box 19"/>
          <p:cNvSpPr txBox="1">
            <a:spLocks noChangeArrowheads="1"/>
          </p:cNvSpPr>
          <p:nvPr/>
        </p:nvSpPr>
        <p:spPr bwMode="auto">
          <a:xfrm>
            <a:off x="6486525" y="1519239"/>
            <a:ext cx="3703638" cy="1200329"/>
          </a:xfrm>
          <a:prstGeom prst="rect">
            <a:avLst/>
          </a:prstGeom>
          <a:solidFill>
            <a:schemeClr val="bg1"/>
          </a:solidFill>
          <a:ln w="3175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ea typeface="宋体" panose="02010600030101010101" pitchFamily="2" charset="-122"/>
              </a:rPr>
              <a:t>Now it only repeats when all 3 wheels have cycled: </a:t>
            </a:r>
          </a:p>
          <a:p>
            <a:r>
              <a:rPr lang="en-US" altLang="zh-CN">
                <a:ea typeface="宋体" panose="02010600030101010101" pitchFamily="2" charset="-122"/>
              </a:rPr>
              <a:t>26*26 * 26</a:t>
            </a:r>
          </a:p>
          <a:p>
            <a:r>
              <a:rPr lang="en-US" altLang="zh-CN">
                <a:ea typeface="宋体" panose="02010600030101010101" pitchFamily="2" charset="-122"/>
              </a:rPr>
              <a:t>= 17576 letters!</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82</a:t>
            </a:fld>
            <a:endParaRPr lang="zh-CN" altLang="en-US"/>
          </a:p>
        </p:txBody>
      </p:sp>
      <p:sp>
        <p:nvSpPr>
          <p:cNvPr id="20"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2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799052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3331"/>
                                        </p:tgtEl>
                                        <p:attrNameLst>
                                          <p:attrName>style.visibility</p:attrName>
                                        </p:attrNameLst>
                                      </p:cBhvr>
                                      <p:to>
                                        <p:strVal val="visible"/>
                                      </p:to>
                                    </p:set>
                                    <p:animEffect transition="in" filter="dissolve">
                                      <p:cBhvr>
                                        <p:cTn id="7" dur="500"/>
                                        <p:tgtEl>
                                          <p:spTgt spid="653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3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2087563" y="2155825"/>
            <a:ext cx="3124200" cy="1143000"/>
          </a:xfrm>
        </p:spPr>
        <p:txBody>
          <a:bodyPr/>
          <a:lstStyle/>
          <a:p>
            <a:r>
              <a:rPr lang="en-US" altLang="zh-CN">
                <a:ea typeface="宋体" panose="02010600030101010101" pitchFamily="2" charset="-122"/>
              </a:rPr>
              <a:t>Enigma</a:t>
            </a:r>
          </a:p>
        </p:txBody>
      </p:sp>
      <p:pic>
        <p:nvPicPr>
          <p:cNvPr id="5949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738" y="104776"/>
            <a:ext cx="4608512" cy="614362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83</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587835663"/>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2193925" y="304800"/>
            <a:ext cx="7772400" cy="1143000"/>
          </a:xfrm>
        </p:spPr>
        <p:txBody>
          <a:bodyPr/>
          <a:lstStyle/>
          <a:p>
            <a:r>
              <a:rPr lang="en-US" altLang="zh-CN">
                <a:ea typeface="宋体" panose="02010600030101010101" pitchFamily="2" charset="-122"/>
              </a:rPr>
              <a:t>Enigma Mechanics</a:t>
            </a:r>
          </a:p>
        </p:txBody>
      </p:sp>
      <p:sp>
        <p:nvSpPr>
          <p:cNvPr id="595971" name="Rectangle 3"/>
          <p:cNvSpPr>
            <a:spLocks noGrp="1" noChangeArrowheads="1"/>
          </p:cNvSpPr>
          <p:nvPr>
            <p:ph type="body" idx="1"/>
          </p:nvPr>
        </p:nvSpPr>
        <p:spPr>
          <a:xfrm>
            <a:off x="6472238" y="1387476"/>
            <a:ext cx="4075112" cy="4708525"/>
          </a:xfrm>
        </p:spPr>
        <p:txBody>
          <a:bodyPr/>
          <a:lstStyle/>
          <a:p>
            <a:r>
              <a:rPr lang="en-US" altLang="zh-CN">
                <a:ea typeface="宋体" panose="02010600030101010101" pitchFamily="2" charset="-122"/>
              </a:rPr>
              <a:t>Three rotors (chosen from 5), scrambled letters</a:t>
            </a:r>
          </a:p>
          <a:p>
            <a:pPr lvl="1"/>
            <a:r>
              <a:rPr lang="en-US" altLang="zh-CN">
                <a:ea typeface="宋体" panose="02010600030101010101" pitchFamily="2" charset="-122"/>
              </a:rPr>
              <a:t>Each new letter, first rotor advances</a:t>
            </a:r>
          </a:p>
          <a:p>
            <a:pPr lvl="1"/>
            <a:r>
              <a:rPr lang="en-US" altLang="zh-CN">
                <a:ea typeface="宋体" panose="02010600030101010101" pitchFamily="2" charset="-122"/>
              </a:rPr>
              <a:t>Other rotors advance when ring is hit</a:t>
            </a:r>
          </a:p>
          <a:p>
            <a:r>
              <a:rPr lang="en-US" altLang="zh-CN">
                <a:ea typeface="宋体" panose="02010600030101010101" pitchFamily="2" charset="-122"/>
              </a:rPr>
              <a:t>Reflector</a:t>
            </a:r>
          </a:p>
          <a:p>
            <a:r>
              <a:rPr lang="en-US" altLang="zh-CN">
                <a:ea typeface="宋体" panose="02010600030101010101" pitchFamily="2" charset="-122"/>
              </a:rPr>
              <a:t>Plugboard</a:t>
            </a:r>
          </a:p>
        </p:txBody>
      </p:sp>
      <p:pic>
        <p:nvPicPr>
          <p:cNvPr id="595972" name="Picture 4" descr="novaenigma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1539875"/>
            <a:ext cx="4256088" cy="4573588"/>
          </a:xfrm>
          <a:prstGeom prst="rect">
            <a:avLst/>
          </a:prstGeom>
          <a:noFill/>
          <a:extLst>
            <a:ext uri="{909E8E84-426E-40DD-AFC4-6F175D3DCCD1}">
              <a14:hiddenFill xmlns:a14="http://schemas.microsoft.com/office/drawing/2010/main">
                <a:solidFill>
                  <a:srgbClr val="FFFFFF"/>
                </a:solidFill>
              </a14:hiddenFill>
            </a:ext>
          </a:extLst>
        </p:spPr>
      </p:pic>
      <p:sp>
        <p:nvSpPr>
          <p:cNvPr id="595973" name="AutoShape 5"/>
          <p:cNvSpPr>
            <a:spLocks/>
          </p:cNvSpPr>
          <p:nvPr/>
        </p:nvSpPr>
        <p:spPr bwMode="auto">
          <a:xfrm>
            <a:off x="6367463" y="2810748"/>
            <a:ext cx="518818" cy="430054"/>
          </a:xfrm>
          <a:prstGeom prst="leftBrace">
            <a:avLst>
              <a:gd name="adj1" fmla="val 91667"/>
              <a:gd name="adj2" fmla="val 50000"/>
            </a:avLst>
          </a:prstGeom>
          <a:noFill/>
          <a:ln w="31750">
            <a:solidFill>
              <a:srgbClr val="DD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84</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28654207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a:xfrm>
            <a:off x="2209800" y="228600"/>
            <a:ext cx="7772400" cy="1143000"/>
          </a:xfrm>
        </p:spPr>
        <p:txBody>
          <a:bodyPr/>
          <a:lstStyle/>
          <a:p>
            <a:r>
              <a:rPr lang="en-US" altLang="zh-CN">
                <a:ea typeface="宋体" panose="02010600030101010101" pitchFamily="2" charset="-122"/>
              </a:rPr>
              <a:t>Rotor Wheel</a:t>
            </a:r>
          </a:p>
        </p:txBody>
      </p:sp>
      <p:pic>
        <p:nvPicPr>
          <p:cNvPr id="596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313" y="1338263"/>
            <a:ext cx="6019800" cy="451485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6996" name="Text Box 4"/>
          <p:cNvSpPr txBox="1">
            <a:spLocks noChangeArrowheads="1"/>
          </p:cNvSpPr>
          <p:nvPr/>
        </p:nvSpPr>
        <p:spPr bwMode="auto">
          <a:xfrm>
            <a:off x="1639889" y="1458913"/>
            <a:ext cx="2111375" cy="341632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Simple</a:t>
            </a:r>
          </a:p>
          <a:p>
            <a:r>
              <a:rPr lang="en-US" altLang="zh-CN" sz="2400">
                <a:ea typeface="宋体" panose="02010600030101010101" pitchFamily="2" charset="-122"/>
              </a:rPr>
              <a:t>substitution</a:t>
            </a:r>
          </a:p>
          <a:p>
            <a:endParaRPr lang="en-US" altLang="zh-CN" sz="2400">
              <a:ea typeface="宋体" panose="02010600030101010101" pitchFamily="2" charset="-122"/>
            </a:endParaRPr>
          </a:p>
          <a:p>
            <a:r>
              <a:rPr lang="en-US" altLang="zh-CN" sz="2400">
                <a:ea typeface="宋体" panose="02010600030101010101" pitchFamily="2" charset="-122"/>
              </a:rPr>
              <a:t>No letter maps to itself</a:t>
            </a:r>
          </a:p>
          <a:p>
            <a:endParaRPr lang="en-US" altLang="zh-CN" sz="2400">
              <a:ea typeface="宋体" panose="02010600030101010101" pitchFamily="2" charset="-122"/>
            </a:endParaRPr>
          </a:p>
          <a:p>
            <a:r>
              <a:rPr lang="en-US" altLang="zh-CN" sz="2400">
                <a:ea typeface="宋体" panose="02010600030101010101" pitchFamily="2" charset="-122"/>
              </a:rPr>
              <a:t>Latch turns next rotor once per rotation</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85</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29513846"/>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2209800" y="152400"/>
            <a:ext cx="7772400" cy="1143000"/>
          </a:xfrm>
        </p:spPr>
        <p:txBody>
          <a:bodyPr/>
          <a:lstStyle/>
          <a:p>
            <a:r>
              <a:rPr lang="en-US" altLang="zh-CN">
                <a:ea typeface="宋体" panose="02010600030101010101" pitchFamily="2" charset="-122"/>
              </a:rPr>
              <a:t>Settings</a:t>
            </a:r>
          </a:p>
        </p:txBody>
      </p:sp>
      <p:sp>
        <p:nvSpPr>
          <p:cNvPr id="598019" name="Rectangle 3"/>
          <p:cNvSpPr>
            <a:spLocks noGrp="1" noChangeArrowheads="1"/>
          </p:cNvSpPr>
          <p:nvPr>
            <p:ph type="body" idx="1"/>
          </p:nvPr>
        </p:nvSpPr>
        <p:spPr>
          <a:xfrm>
            <a:off x="1617664" y="1139825"/>
            <a:ext cx="8899525" cy="5080000"/>
          </a:xfrm>
        </p:spPr>
        <p:txBody>
          <a:bodyPr/>
          <a:lstStyle/>
          <a:p>
            <a:r>
              <a:rPr lang="en-US" altLang="zh-CN">
                <a:ea typeface="宋体" panose="02010600030101010101" pitchFamily="2" charset="-122"/>
              </a:rPr>
              <a:t>Plugboard: swap pairs of letters</a:t>
            </a:r>
          </a:p>
          <a:p>
            <a:pPr lvl="1"/>
            <a:r>
              <a:rPr lang="en-US" altLang="zh-CN">
                <a:ea typeface="宋体" panose="02010600030101010101" pitchFamily="2" charset="-122"/>
              </a:rPr>
              <a:t>Number of plugs varied (</a:t>
            </a:r>
            <a:r>
              <a:rPr lang="en-US" altLang="zh-CN">
                <a:ea typeface="宋体" panose="02010600030101010101" pitchFamily="2" charset="-122"/>
                <a:sym typeface="Symbol" panose="05050102010706020507" pitchFamily="18" charset="2"/>
              </a:rPr>
              <a:t> 6 until 1939, up to 10 after)</a:t>
            </a:r>
          </a:p>
          <a:p>
            <a:r>
              <a:rPr lang="en-US" altLang="zh-CN">
                <a:ea typeface="宋体" panose="02010600030101010101" pitchFamily="2" charset="-122"/>
              </a:rPr>
              <a:t>Rotors</a:t>
            </a:r>
          </a:p>
          <a:p>
            <a:pPr lvl="1"/>
            <a:r>
              <a:rPr lang="en-US" altLang="zh-CN">
                <a:ea typeface="宋体" panose="02010600030101010101" pitchFamily="2" charset="-122"/>
              </a:rPr>
              <a:t>Before 1939 – Three rotors (choose order)</a:t>
            </a:r>
          </a:p>
          <a:p>
            <a:pPr lvl="1"/>
            <a:r>
              <a:rPr lang="en-US" altLang="zh-CN">
                <a:ea typeface="宋体" panose="02010600030101010101" pitchFamily="2" charset="-122"/>
              </a:rPr>
              <a:t>After – Choose 3 from set of 5 rotors</a:t>
            </a:r>
          </a:p>
          <a:p>
            <a:pPr lvl="1"/>
            <a:r>
              <a:rPr lang="en-US" altLang="zh-CN">
                <a:ea typeface="宋体" panose="02010600030101010101" pitchFamily="2" charset="-122"/>
              </a:rPr>
              <a:t>Orientations (3) – start orientations of the 3 rotors</a:t>
            </a:r>
          </a:p>
          <a:p>
            <a:pPr lvl="1"/>
            <a:r>
              <a:rPr lang="en-US" altLang="zh-CN">
                <a:ea typeface="宋体" panose="02010600030101010101" pitchFamily="2" charset="-122"/>
              </a:rPr>
              <a:t>Ring settings (2) – when next ring advances</a:t>
            </a:r>
          </a:p>
          <a:p>
            <a:r>
              <a:rPr lang="en-US" altLang="zh-CN">
                <a:ea typeface="宋体" panose="02010600030101010101" pitchFamily="2" charset="-122"/>
              </a:rPr>
              <a:t>Reflector</a:t>
            </a:r>
          </a:p>
          <a:p>
            <a:pPr lvl="1"/>
            <a:r>
              <a:rPr lang="en-US" altLang="zh-CN">
                <a:ea typeface="宋体" panose="02010600030101010101" pitchFamily="2" charset="-122"/>
              </a:rPr>
              <a:t>Fixed symmetric substitution (</a:t>
            </a:r>
            <a:r>
              <a:rPr lang="en-US" altLang="zh-CN" i="1">
                <a:ea typeface="宋体" panose="02010600030101010101" pitchFamily="2" charset="-122"/>
              </a:rPr>
              <a:t>A</a:t>
            </a:r>
            <a:r>
              <a:rPr lang="en-US" altLang="zh-CN">
                <a:ea typeface="宋体" panose="02010600030101010101" pitchFamily="2" charset="-122"/>
                <a:sym typeface="Symbol" panose="05050102010706020507" pitchFamily="18" charset="2"/>
              </a:rPr>
              <a:t></a:t>
            </a:r>
            <a:r>
              <a:rPr lang="en-US" altLang="zh-CN" i="1">
                <a:ea typeface="宋体" panose="02010600030101010101" pitchFamily="2" charset="-122"/>
              </a:rPr>
              <a:t>B</a:t>
            </a:r>
            <a:r>
              <a:rPr lang="en-US" altLang="zh-CN">
                <a:ea typeface="宋体" panose="02010600030101010101" pitchFamily="2" charset="-122"/>
              </a:rPr>
              <a:t> </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sym typeface="Wingdings" panose="05000000000000000000" pitchFamily="2" charset="2"/>
              </a:rPr>
              <a:t> </a:t>
            </a:r>
            <a:r>
              <a:rPr lang="en-US" altLang="zh-CN" i="1">
                <a:ea typeface="宋体" panose="02010600030101010101" pitchFamily="2" charset="-122"/>
                <a:sym typeface="Wingdings" panose="05000000000000000000" pitchFamily="2" charset="2"/>
              </a:rPr>
              <a:t>B</a:t>
            </a:r>
            <a:r>
              <a:rPr lang="en-US" altLang="zh-CN">
                <a:ea typeface="宋体" panose="02010600030101010101" pitchFamily="2" charset="-122"/>
                <a:sym typeface="Symbol" panose="05050102010706020507" pitchFamily="18" charset="2"/>
              </a:rPr>
              <a:t></a:t>
            </a:r>
            <a:r>
              <a:rPr lang="en-US" altLang="zh-CN">
                <a:ea typeface="宋体" panose="02010600030101010101" pitchFamily="2" charset="-122"/>
                <a:sym typeface="Wingdings" panose="05000000000000000000" pitchFamily="2" charset="2"/>
              </a:rPr>
              <a:t> </a:t>
            </a:r>
            <a:r>
              <a:rPr lang="en-US" altLang="zh-CN" i="1">
                <a:ea typeface="宋体" panose="02010600030101010101" pitchFamily="2" charset="-122"/>
                <a:sym typeface="Wingdings" panose="05000000000000000000" pitchFamily="2" charset="2"/>
              </a:rPr>
              <a:t>A</a:t>
            </a:r>
            <a:r>
              <a:rPr lang="en-US" altLang="zh-CN">
                <a:ea typeface="宋体" panose="02010600030101010101" pitchFamily="2" charset="-122"/>
                <a:sym typeface="Wingdings" panose="05000000000000000000" pitchFamily="2" charset="2"/>
              </a:rPr>
              <a:t>)</a:t>
            </a:r>
          </a:p>
          <a:p>
            <a:pPr lvl="1">
              <a:buFontTx/>
              <a:buNone/>
            </a:pPr>
            <a:r>
              <a:rPr lang="en-US" altLang="zh-CN">
                <a:ea typeface="宋体" panose="02010600030101010101" pitchFamily="2" charset="-122"/>
              </a:rPr>
              <a:t>	Involution: if we do it twice, get original back</a:t>
            </a:r>
            <a:endParaRPr lang="en-US" altLang="zh-CN" i="1">
              <a:latin typeface="Times New Roman" panose="02020603050405020304" pitchFamily="18" charset="0"/>
              <a:ea typeface="宋体" panose="02010600030101010101" pitchFamily="2" charset="-122"/>
            </a:endParaRPr>
          </a:p>
          <a:p>
            <a:pPr lvl="1"/>
            <a:endParaRPr lang="en-US" altLang="zh-CN">
              <a:ea typeface="宋体" panose="02010600030101010101" pitchFamily="2" charset="-122"/>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86</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479728946"/>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26" y="96838"/>
            <a:ext cx="5224463" cy="607536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9043" name="Text Box 3"/>
          <p:cNvSpPr txBox="1">
            <a:spLocks noChangeArrowheads="1"/>
          </p:cNvSpPr>
          <p:nvPr/>
        </p:nvSpPr>
        <p:spPr bwMode="auto">
          <a:xfrm rot="16200000">
            <a:off x="7864332" y="2495263"/>
            <a:ext cx="4731039" cy="58477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anose="02010600030101010101" pitchFamily="2" charset="-122"/>
              </a:rPr>
              <a:t>Image from</a:t>
            </a:r>
          </a:p>
          <a:p>
            <a:r>
              <a:rPr lang="en-US" altLang="zh-CN" sz="1600">
                <a:ea typeface="宋体" panose="02010600030101010101" pitchFamily="2" charset="-122"/>
                <a:hlinkClick r:id="rId3"/>
              </a:rPr>
              <a:t>http://en.wikipedia.org/wiki/Image:Enigma-action.png</a:t>
            </a:r>
            <a:endParaRPr lang="en-US" altLang="zh-CN" sz="1600">
              <a:ea typeface="宋体" panose="02010600030101010101" pitchFamily="2" charset="-122"/>
            </a:endParaRPr>
          </a:p>
        </p:txBody>
      </p:sp>
      <p:sp>
        <p:nvSpPr>
          <p:cNvPr id="2" name="灯片编号占位符 1"/>
          <p:cNvSpPr>
            <a:spLocks noGrp="1"/>
          </p:cNvSpPr>
          <p:nvPr>
            <p:ph type="sldNum" sz="quarter" idx="12"/>
          </p:nvPr>
        </p:nvSpPr>
        <p:spPr/>
        <p:txBody>
          <a:bodyPr/>
          <a:lstStyle/>
          <a:p>
            <a:fld id="{1FF18F41-E0A9-4F72-861C-BE4AABE77BA0}" type="slidenum">
              <a:rPr lang="zh-CN" altLang="en-US" smtClean="0"/>
              <a:t>87</a:t>
            </a:fld>
            <a:endParaRPr lang="zh-CN" altLang="en-US"/>
          </a:p>
        </p:txBody>
      </p:sp>
      <p:sp>
        <p:nvSpPr>
          <p:cNvPr id="5"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6"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26956021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r>
              <a:rPr lang="en-US" altLang="zh-CN">
                <a:ea typeface="宋体" panose="02010600030101010101" pitchFamily="2" charset="-122"/>
              </a:rPr>
              <a:t>Three Rotor Wheels</a:t>
            </a:r>
          </a:p>
        </p:txBody>
      </p:sp>
      <p:pic>
        <p:nvPicPr>
          <p:cNvPr id="65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364" y="1514475"/>
            <a:ext cx="4370387"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88</a:t>
            </a:fld>
            <a:endParaRPr lang="zh-CN" altLang="en-US"/>
          </a:p>
        </p:txBody>
      </p:sp>
      <p:sp>
        <p:nvSpPr>
          <p:cNvPr id="7"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8"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0369498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2328863" y="101600"/>
            <a:ext cx="7772400" cy="1143000"/>
          </a:xfrm>
        </p:spPr>
        <p:txBody>
          <a:bodyPr/>
          <a:lstStyle/>
          <a:p>
            <a:r>
              <a:rPr lang="en-US" altLang="zh-CN">
                <a:ea typeface="宋体" panose="02010600030101010101" pitchFamily="2" charset="-122"/>
              </a:rPr>
              <a:t>Enigma Schematic</a:t>
            </a:r>
          </a:p>
        </p:txBody>
      </p:sp>
      <p:grpSp>
        <p:nvGrpSpPr>
          <p:cNvPr id="600067" name="Group 3"/>
          <p:cNvGrpSpPr>
            <a:grpSpLocks/>
          </p:cNvGrpSpPr>
          <p:nvPr/>
        </p:nvGrpSpPr>
        <p:grpSpPr bwMode="auto">
          <a:xfrm>
            <a:off x="1541464" y="1981200"/>
            <a:ext cx="8897937" cy="3276600"/>
            <a:chOff x="11" y="1248"/>
            <a:chExt cx="5605" cy="2064"/>
          </a:xfrm>
        </p:grpSpPr>
        <p:sp>
          <p:nvSpPr>
            <p:cNvPr id="600068" name="Text Box 4"/>
            <p:cNvSpPr txBox="1">
              <a:spLocks noChangeArrowheads="1"/>
            </p:cNvSpPr>
            <p:nvPr/>
          </p:nvSpPr>
          <p:spPr bwMode="auto">
            <a:xfrm>
              <a:off x="11" y="1381"/>
              <a:ext cx="804" cy="29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Plaintext</a:t>
              </a:r>
            </a:p>
          </p:txBody>
        </p:sp>
        <p:sp>
          <p:nvSpPr>
            <p:cNvPr id="600069" name="Rectangle 5"/>
            <p:cNvSpPr>
              <a:spLocks noChangeArrowheads="1"/>
            </p:cNvSpPr>
            <p:nvPr/>
          </p:nvSpPr>
          <p:spPr bwMode="auto">
            <a:xfrm>
              <a:off x="1131" y="1259"/>
              <a:ext cx="885" cy="201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B</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000">
                  <a:ea typeface="宋体" panose="02010600030101010101" pitchFamily="2" charset="-122"/>
                </a:rPr>
                <a:t>Plugboard</a:t>
              </a:r>
            </a:p>
          </p:txBody>
        </p:sp>
        <p:sp>
          <p:nvSpPr>
            <p:cNvPr id="600070" name="Rectangle 6"/>
            <p:cNvSpPr>
              <a:spLocks noChangeArrowheads="1"/>
            </p:cNvSpPr>
            <p:nvPr/>
          </p:nvSpPr>
          <p:spPr bwMode="auto">
            <a:xfrm>
              <a:off x="2208" y="1248"/>
              <a:ext cx="624" cy="206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L</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1</a:t>
              </a:r>
            </a:p>
          </p:txBody>
        </p:sp>
        <p:sp>
          <p:nvSpPr>
            <p:cNvPr id="600071" name="Rectangle 7"/>
            <p:cNvSpPr>
              <a:spLocks noChangeArrowheads="1"/>
            </p:cNvSpPr>
            <p:nvPr/>
          </p:nvSpPr>
          <p:spPr bwMode="auto">
            <a:xfrm>
              <a:off x="3045" y="1264"/>
              <a:ext cx="603" cy="204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M</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2</a:t>
              </a:r>
            </a:p>
          </p:txBody>
        </p:sp>
        <p:sp>
          <p:nvSpPr>
            <p:cNvPr id="600072" name="Rectangle 8"/>
            <p:cNvSpPr>
              <a:spLocks noChangeArrowheads="1"/>
            </p:cNvSpPr>
            <p:nvPr/>
          </p:nvSpPr>
          <p:spPr bwMode="auto">
            <a:xfrm>
              <a:off x="3835" y="1248"/>
              <a:ext cx="629" cy="206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N</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3</a:t>
              </a:r>
            </a:p>
          </p:txBody>
        </p:sp>
        <p:sp>
          <p:nvSpPr>
            <p:cNvPr id="600073" name="Rectangle 9"/>
            <p:cNvSpPr>
              <a:spLocks noChangeArrowheads="1"/>
            </p:cNvSpPr>
            <p:nvPr/>
          </p:nvSpPr>
          <p:spPr bwMode="auto">
            <a:xfrm>
              <a:off x="4656" y="1248"/>
              <a:ext cx="960" cy="201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R</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Reflector</a:t>
              </a:r>
            </a:p>
          </p:txBody>
        </p:sp>
        <p:sp>
          <p:nvSpPr>
            <p:cNvPr id="600074" name="Text Box 10"/>
            <p:cNvSpPr txBox="1">
              <a:spLocks noChangeArrowheads="1"/>
            </p:cNvSpPr>
            <p:nvPr/>
          </p:nvSpPr>
          <p:spPr bwMode="auto">
            <a:xfrm>
              <a:off x="54" y="2218"/>
              <a:ext cx="938" cy="29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Ciphertext</a:t>
              </a:r>
            </a:p>
          </p:txBody>
        </p:sp>
        <p:sp>
          <p:nvSpPr>
            <p:cNvPr id="600075" name="Line 11"/>
            <p:cNvSpPr>
              <a:spLocks noChangeShapeType="1"/>
            </p:cNvSpPr>
            <p:nvPr/>
          </p:nvSpPr>
          <p:spPr bwMode="auto">
            <a:xfrm>
              <a:off x="864" y="1536"/>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76" name="Line 12"/>
            <p:cNvSpPr>
              <a:spLocks noChangeShapeType="1"/>
            </p:cNvSpPr>
            <p:nvPr/>
          </p:nvSpPr>
          <p:spPr bwMode="auto">
            <a:xfrm>
              <a:off x="2016"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77" name="Line 13"/>
            <p:cNvSpPr>
              <a:spLocks noChangeShapeType="1"/>
            </p:cNvSpPr>
            <p:nvPr/>
          </p:nvSpPr>
          <p:spPr bwMode="auto">
            <a:xfrm>
              <a:off x="2848" y="154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78" name="Line 14"/>
            <p:cNvSpPr>
              <a:spLocks noChangeShapeType="1"/>
            </p:cNvSpPr>
            <p:nvPr/>
          </p:nvSpPr>
          <p:spPr bwMode="auto">
            <a:xfrm>
              <a:off x="3648"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79" name="Line 15"/>
            <p:cNvSpPr>
              <a:spLocks noChangeShapeType="1"/>
            </p:cNvSpPr>
            <p:nvPr/>
          </p:nvSpPr>
          <p:spPr bwMode="auto">
            <a:xfrm>
              <a:off x="4464"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80" name="Line 16"/>
            <p:cNvSpPr>
              <a:spLocks noChangeShapeType="1"/>
            </p:cNvSpPr>
            <p:nvPr/>
          </p:nvSpPr>
          <p:spPr bwMode="auto">
            <a:xfrm>
              <a:off x="864" y="2544"/>
              <a:ext cx="24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81" name="Line 17"/>
            <p:cNvSpPr>
              <a:spLocks noChangeShapeType="1"/>
            </p:cNvSpPr>
            <p:nvPr/>
          </p:nvSpPr>
          <p:spPr bwMode="auto">
            <a:xfrm>
              <a:off x="2016"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82" name="Line 18"/>
            <p:cNvSpPr>
              <a:spLocks noChangeShapeType="1"/>
            </p:cNvSpPr>
            <p:nvPr/>
          </p:nvSpPr>
          <p:spPr bwMode="auto">
            <a:xfrm>
              <a:off x="2848" y="255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83" name="Line 19"/>
            <p:cNvSpPr>
              <a:spLocks noChangeShapeType="1"/>
            </p:cNvSpPr>
            <p:nvPr/>
          </p:nvSpPr>
          <p:spPr bwMode="auto">
            <a:xfrm>
              <a:off x="3648"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84" name="Line 20"/>
            <p:cNvSpPr>
              <a:spLocks noChangeShapeType="1"/>
            </p:cNvSpPr>
            <p:nvPr/>
          </p:nvSpPr>
          <p:spPr bwMode="auto">
            <a:xfrm>
              <a:off x="4464"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0085" name="Text Box 21"/>
          <p:cNvSpPr txBox="1">
            <a:spLocks noChangeArrowheads="1"/>
          </p:cNvSpPr>
          <p:nvPr/>
        </p:nvSpPr>
        <p:spPr bwMode="auto">
          <a:xfrm>
            <a:off x="2487614" y="5446713"/>
            <a:ext cx="4379725"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anose="02020603050405020304" pitchFamily="18" charset="0"/>
                <a:ea typeface="宋体" panose="02010600030101010101" pitchFamily="2" charset="-122"/>
              </a:rPr>
              <a:t>Ciphertext = B</a:t>
            </a:r>
            <a:r>
              <a:rPr lang="en-US" altLang="zh-CN" baseline="30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rPr>
              <a:t>L</a:t>
            </a:r>
            <a:r>
              <a:rPr lang="en-US" altLang="zh-CN" baseline="30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rPr>
              <a:t>M</a:t>
            </a:r>
            <a:r>
              <a:rPr lang="en-US" altLang="zh-CN" baseline="30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rPr>
              <a:t>N</a:t>
            </a:r>
            <a:r>
              <a:rPr lang="en-US" altLang="zh-CN" baseline="30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rPr>
              <a:t>RNMLB(Plaintext)</a:t>
            </a:r>
          </a:p>
        </p:txBody>
      </p:sp>
      <p:sp>
        <p:nvSpPr>
          <p:cNvPr id="600086" name="AutoShape 22"/>
          <p:cNvSpPr>
            <a:spLocks noChangeArrowheads="1"/>
          </p:cNvSpPr>
          <p:nvPr/>
        </p:nvSpPr>
        <p:spPr bwMode="auto">
          <a:xfrm>
            <a:off x="5181600" y="1295400"/>
            <a:ext cx="838200" cy="685800"/>
          </a:xfrm>
          <a:prstGeom prst="curvedDownArrow">
            <a:avLst>
              <a:gd name="adj1" fmla="val 24444"/>
              <a:gd name="adj2" fmla="val 48889"/>
              <a:gd name="adj3" fmla="val 33333"/>
            </a:avLst>
          </a:prstGeom>
          <a:noFill/>
          <a:ln w="34925">
            <a:solidFill>
              <a:srgbClr val="000080"/>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87" name="Text Box 23"/>
          <p:cNvSpPr txBox="1">
            <a:spLocks noChangeArrowheads="1"/>
          </p:cNvSpPr>
          <p:nvPr/>
        </p:nvSpPr>
        <p:spPr bwMode="auto">
          <a:xfrm>
            <a:off x="4038600" y="995364"/>
            <a:ext cx="1074738" cy="100647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000">
                <a:ea typeface="宋体" panose="02010600030101010101" pitchFamily="2" charset="-122"/>
              </a:rPr>
              <a:t>Turns every letter</a:t>
            </a:r>
          </a:p>
        </p:txBody>
      </p:sp>
      <p:sp>
        <p:nvSpPr>
          <p:cNvPr id="600088" name="AutoShape 24"/>
          <p:cNvSpPr>
            <a:spLocks noChangeArrowheads="1"/>
          </p:cNvSpPr>
          <p:nvPr/>
        </p:nvSpPr>
        <p:spPr bwMode="auto">
          <a:xfrm>
            <a:off x="6400800" y="1295400"/>
            <a:ext cx="838200" cy="685800"/>
          </a:xfrm>
          <a:prstGeom prst="curvedDownArrow">
            <a:avLst>
              <a:gd name="adj1" fmla="val 24444"/>
              <a:gd name="adj2" fmla="val 48889"/>
              <a:gd name="adj3" fmla="val 33333"/>
            </a:avLst>
          </a:prstGeom>
          <a:noFill/>
          <a:ln w="34925">
            <a:solidFill>
              <a:srgbClr val="000080"/>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89" name="AutoShape 25"/>
          <p:cNvSpPr>
            <a:spLocks noChangeArrowheads="1"/>
          </p:cNvSpPr>
          <p:nvPr/>
        </p:nvSpPr>
        <p:spPr bwMode="auto">
          <a:xfrm>
            <a:off x="7696200" y="1295400"/>
            <a:ext cx="838200" cy="685800"/>
          </a:xfrm>
          <a:prstGeom prst="curvedDownArrow">
            <a:avLst>
              <a:gd name="adj1" fmla="val 24444"/>
              <a:gd name="adj2" fmla="val 48889"/>
              <a:gd name="adj3" fmla="val 33333"/>
            </a:avLst>
          </a:prstGeom>
          <a:noFill/>
          <a:ln w="34925">
            <a:solidFill>
              <a:srgbClr val="000080"/>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90" name="AutoShape 26"/>
          <p:cNvSpPr>
            <a:spLocks noChangeArrowheads="1"/>
          </p:cNvSpPr>
          <p:nvPr/>
        </p:nvSpPr>
        <p:spPr bwMode="auto">
          <a:xfrm>
            <a:off x="5943600" y="1524000"/>
            <a:ext cx="609600" cy="76200"/>
          </a:xfrm>
          <a:prstGeom prst="parallelogram">
            <a:avLst>
              <a:gd name="adj" fmla="val 200000"/>
            </a:avLst>
          </a:prstGeom>
          <a:noFill/>
          <a:ln w="34925">
            <a:solidFill>
              <a:srgbClr val="000080"/>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91" name="AutoShape 27"/>
          <p:cNvSpPr>
            <a:spLocks noChangeArrowheads="1"/>
          </p:cNvSpPr>
          <p:nvPr/>
        </p:nvSpPr>
        <p:spPr bwMode="auto">
          <a:xfrm>
            <a:off x="7162800" y="1524000"/>
            <a:ext cx="685800" cy="76200"/>
          </a:xfrm>
          <a:prstGeom prst="parallelogram">
            <a:avLst>
              <a:gd name="adj" fmla="val 225000"/>
            </a:avLst>
          </a:prstGeom>
          <a:noFill/>
          <a:ln w="34925">
            <a:solidFill>
              <a:srgbClr val="000080"/>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0092" name="Line 28"/>
          <p:cNvSpPr>
            <a:spLocks noChangeShapeType="1"/>
          </p:cNvSpPr>
          <p:nvPr/>
        </p:nvSpPr>
        <p:spPr bwMode="auto">
          <a:xfrm flipH="1">
            <a:off x="4724400" y="6096000"/>
            <a:ext cx="3733800" cy="0"/>
          </a:xfrm>
          <a:prstGeom prst="line">
            <a:avLst/>
          </a:prstGeom>
          <a:noFill/>
          <a:ln w="317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89</a:t>
            </a:fld>
            <a:endParaRPr lang="zh-CN" altLang="en-US"/>
          </a:p>
        </p:txBody>
      </p:sp>
      <p:sp>
        <p:nvSpPr>
          <p:cNvPr id="30"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3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420045620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r>
              <a:rPr lang="en-US" altLang="zh-CN" sz="6000">
                <a:ea typeface="宋体" panose="02010600030101010101" pitchFamily="2" charset="-122"/>
              </a:rPr>
              <a:t>Cryptosystem</a:t>
            </a:r>
          </a:p>
        </p:txBody>
      </p:sp>
      <p:sp>
        <p:nvSpPr>
          <p:cNvPr id="499715" name="Text Box 3"/>
          <p:cNvSpPr txBox="1">
            <a:spLocks noChangeArrowheads="1"/>
          </p:cNvSpPr>
          <p:nvPr/>
        </p:nvSpPr>
        <p:spPr bwMode="auto">
          <a:xfrm>
            <a:off x="3276600" y="1676400"/>
            <a:ext cx="5562600"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ea typeface="宋体" panose="02010600030101010101" pitchFamily="2" charset="-122"/>
              </a:rPr>
              <a:t>Ciphertext = </a:t>
            </a:r>
            <a:r>
              <a:rPr lang="en-US" altLang="zh-CN" i="1">
                <a:ea typeface="宋体" panose="02010600030101010101" pitchFamily="2" charset="-122"/>
              </a:rPr>
              <a:t>E</a:t>
            </a:r>
            <a:r>
              <a:rPr lang="en-US" altLang="zh-CN">
                <a:ea typeface="宋体" panose="02010600030101010101" pitchFamily="2" charset="-122"/>
              </a:rPr>
              <a:t>(Plaintext)</a:t>
            </a:r>
          </a:p>
        </p:txBody>
      </p:sp>
      <p:sp>
        <p:nvSpPr>
          <p:cNvPr id="499716" name="Text Box 4"/>
          <p:cNvSpPr txBox="1">
            <a:spLocks noChangeArrowheads="1"/>
          </p:cNvSpPr>
          <p:nvPr/>
        </p:nvSpPr>
        <p:spPr bwMode="auto">
          <a:xfrm>
            <a:off x="3429000" y="3048000"/>
            <a:ext cx="5562600"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ea typeface="宋体" panose="02010600030101010101" pitchFamily="2" charset="-122"/>
              </a:rPr>
              <a:t>Plaintext = </a:t>
            </a:r>
            <a:r>
              <a:rPr lang="en-US" altLang="zh-CN" i="1">
                <a:ea typeface="宋体" panose="02010600030101010101" pitchFamily="2" charset="-122"/>
              </a:rPr>
              <a:t>D</a:t>
            </a:r>
            <a:r>
              <a:rPr lang="en-US" altLang="zh-CN">
                <a:ea typeface="宋体" panose="02010600030101010101" pitchFamily="2" charset="-122"/>
              </a:rPr>
              <a:t>(Ciphertext)</a:t>
            </a:r>
          </a:p>
        </p:txBody>
      </p:sp>
      <p:sp>
        <p:nvSpPr>
          <p:cNvPr id="499717" name="Text Box 5"/>
          <p:cNvSpPr txBox="1">
            <a:spLocks noChangeArrowheads="1"/>
          </p:cNvSpPr>
          <p:nvPr/>
        </p:nvSpPr>
        <p:spPr bwMode="auto">
          <a:xfrm>
            <a:off x="2438400" y="2438400"/>
            <a:ext cx="5928354" cy="52322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Required property: </a:t>
            </a:r>
            <a:r>
              <a:rPr lang="en-US" altLang="zh-CN" sz="2800" i="1">
                <a:ea typeface="宋体" panose="02010600030101010101" pitchFamily="2" charset="-122"/>
              </a:rPr>
              <a:t>E</a:t>
            </a:r>
            <a:r>
              <a:rPr lang="en-US" altLang="zh-CN" sz="2800">
                <a:ea typeface="宋体" panose="02010600030101010101" pitchFamily="2" charset="-122"/>
              </a:rPr>
              <a:t> must be invertible</a:t>
            </a:r>
          </a:p>
        </p:txBody>
      </p:sp>
      <p:sp>
        <p:nvSpPr>
          <p:cNvPr id="499718" name="Text Box 6"/>
          <p:cNvSpPr txBox="1">
            <a:spLocks noChangeArrowheads="1"/>
          </p:cNvSpPr>
          <p:nvPr/>
        </p:nvSpPr>
        <p:spPr bwMode="auto">
          <a:xfrm>
            <a:off x="2085975" y="3951288"/>
            <a:ext cx="6647012" cy="181588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Desired properties: </a:t>
            </a:r>
          </a:p>
          <a:p>
            <a:r>
              <a:rPr lang="en-US" altLang="zh-CN" sz="2800">
                <a:ea typeface="宋体" panose="02010600030101010101" pitchFamily="2" charset="-122"/>
              </a:rPr>
              <a:t>Without knowing </a:t>
            </a:r>
            <a:r>
              <a:rPr lang="en-US" altLang="zh-CN" sz="2800" i="1">
                <a:ea typeface="宋体" panose="02010600030101010101" pitchFamily="2" charset="-122"/>
              </a:rPr>
              <a:t>D</a:t>
            </a:r>
            <a:r>
              <a:rPr lang="en-US" altLang="zh-CN" sz="2800">
                <a:ea typeface="宋体" panose="02010600030101010101" pitchFamily="2" charset="-122"/>
              </a:rPr>
              <a:t> must be “hard” to invert</a:t>
            </a:r>
          </a:p>
          <a:p>
            <a:r>
              <a:rPr lang="en-US" altLang="zh-CN" sz="2800" i="1">
                <a:ea typeface="宋体" panose="02010600030101010101" pitchFamily="2" charset="-122"/>
              </a:rPr>
              <a:t>E</a:t>
            </a:r>
            <a:r>
              <a:rPr lang="en-US" altLang="zh-CN" sz="2800">
                <a:ea typeface="宋体" panose="02010600030101010101" pitchFamily="2" charset="-122"/>
              </a:rPr>
              <a:t> and </a:t>
            </a:r>
            <a:r>
              <a:rPr lang="en-US" altLang="zh-CN" sz="2800" i="1">
                <a:ea typeface="宋体" panose="02010600030101010101" pitchFamily="2" charset="-122"/>
              </a:rPr>
              <a:t>D </a:t>
            </a:r>
            <a:r>
              <a:rPr lang="en-US" altLang="zh-CN" sz="2800">
                <a:ea typeface="宋体" panose="02010600030101010101" pitchFamily="2" charset="-122"/>
              </a:rPr>
              <a:t>should be easy to compute</a:t>
            </a:r>
          </a:p>
          <a:p>
            <a:r>
              <a:rPr lang="en-US" altLang="zh-CN" sz="2800">
                <a:ea typeface="宋体" panose="02010600030101010101" pitchFamily="2" charset="-122"/>
              </a:rPr>
              <a:t>Possible to have lots of different </a:t>
            </a:r>
            <a:r>
              <a:rPr lang="en-US" altLang="zh-CN" sz="2800" i="1">
                <a:ea typeface="宋体" panose="02010600030101010101" pitchFamily="2" charset="-122"/>
              </a:rPr>
              <a:t>E</a:t>
            </a:r>
            <a:r>
              <a:rPr lang="en-US" altLang="zh-CN" sz="2800">
                <a:ea typeface="宋体" panose="02010600030101010101" pitchFamily="2" charset="-122"/>
              </a:rPr>
              <a:t> and </a:t>
            </a:r>
            <a:r>
              <a:rPr lang="en-US" altLang="zh-CN" sz="2800" i="1">
                <a:ea typeface="宋体" panose="02010600030101010101" pitchFamily="2" charset="-122"/>
              </a:rPr>
              <a:t>D</a:t>
            </a:r>
          </a:p>
        </p:txBody>
      </p:sp>
      <p:sp>
        <p:nvSpPr>
          <p:cNvPr id="3" name="灯片编号占位符 2"/>
          <p:cNvSpPr>
            <a:spLocks noGrp="1"/>
          </p:cNvSpPr>
          <p:nvPr>
            <p:ph type="sldNum" sz="quarter" idx="12"/>
          </p:nvPr>
        </p:nvSpPr>
        <p:spPr/>
        <p:txBody>
          <a:bodyPr/>
          <a:lstStyle/>
          <a:p>
            <a:fld id="{1FF18F41-E0A9-4F72-861C-BE4AABE77BA0}" type="slidenum">
              <a:rPr lang="zh-CN" altLang="en-US" smtClean="0"/>
              <a:t>9</a:t>
            </a:fld>
            <a:endParaRPr lang="zh-CN" altLang="en-US"/>
          </a:p>
        </p:txBody>
      </p:sp>
      <p:sp>
        <p:nvSpPr>
          <p:cNvPr id="10"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smtClean="0"/>
              <a:t>Cryptography </a:t>
            </a:r>
            <a:r>
              <a:rPr lang="en-US" altLang="zh-CN" sz="2400" b="1" dirty="0"/>
              <a:t>before World War II</a:t>
            </a:r>
          </a:p>
        </p:txBody>
      </p:sp>
      <p:sp>
        <p:nvSpPr>
          <p:cNvPr id="1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986446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9717"/>
                                        </p:tgtEl>
                                        <p:attrNameLst>
                                          <p:attrName>style.visibility</p:attrName>
                                        </p:attrNameLst>
                                      </p:cBhvr>
                                      <p:to>
                                        <p:strVal val="visible"/>
                                      </p:to>
                                    </p:set>
                                    <p:animEffect transition="in" filter="dissolve">
                                      <p:cBhvr>
                                        <p:cTn id="7" dur="500"/>
                                        <p:tgtEl>
                                          <p:spTgt spid="4997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99716"/>
                                        </p:tgtEl>
                                        <p:attrNameLst>
                                          <p:attrName>style.visibility</p:attrName>
                                        </p:attrNameLst>
                                      </p:cBhvr>
                                      <p:to>
                                        <p:strVal val="visible"/>
                                      </p:to>
                                    </p:set>
                                    <p:animEffect transition="in" filter="dissolve">
                                      <p:cBhvr>
                                        <p:cTn id="10" dur="500"/>
                                        <p:tgtEl>
                                          <p:spTgt spid="49971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9718"/>
                                        </p:tgtEl>
                                        <p:attrNameLst>
                                          <p:attrName>style.visibility</p:attrName>
                                        </p:attrNameLst>
                                      </p:cBhvr>
                                      <p:to>
                                        <p:strVal val="visible"/>
                                      </p:to>
                                    </p:set>
                                    <p:animEffect transition="in" filter="dissolve">
                                      <p:cBhvr>
                                        <p:cTn id="15" dur="500"/>
                                        <p:tgtEl>
                                          <p:spTgt spid="499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6" grpId="0"/>
      <p:bldP spid="499717" grpId="0"/>
      <p:bldP spid="49971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981201" y="388938"/>
            <a:ext cx="4106863" cy="1143000"/>
          </a:xfrm>
        </p:spPr>
        <p:txBody>
          <a:bodyPr>
            <a:normAutofit fontScale="90000"/>
          </a:bodyPr>
          <a:lstStyle/>
          <a:p>
            <a:r>
              <a:rPr lang="en-US" altLang="zh-CN" sz="4000">
                <a:ea typeface="宋体" panose="02010600030101010101" pitchFamily="2" charset="-122"/>
              </a:rPr>
              <a:t>Does Decryption Work?</a:t>
            </a:r>
          </a:p>
        </p:txBody>
      </p:sp>
      <p:sp>
        <p:nvSpPr>
          <p:cNvPr id="601091" name="Rectangle 3"/>
          <p:cNvSpPr>
            <a:spLocks noGrp="1" noChangeArrowheads="1"/>
          </p:cNvSpPr>
          <p:nvPr>
            <p:ph type="body" idx="1"/>
          </p:nvPr>
        </p:nvSpPr>
        <p:spPr>
          <a:xfrm>
            <a:off x="1524000" y="2362200"/>
            <a:ext cx="9144000" cy="4419600"/>
          </a:xfrm>
        </p:spPr>
        <p:txBody>
          <a:bodyPr/>
          <a:lstStyle/>
          <a:p>
            <a:pPr>
              <a:spcBef>
                <a:spcPct val="0"/>
              </a:spcBef>
              <a:buFontTx/>
              <a:buNone/>
            </a:pPr>
            <a:r>
              <a:rPr lang="en-US" altLang="zh-CN" dirty="0">
                <a:ea typeface="宋体" panose="02010600030101010101" pitchFamily="2" charset="-122"/>
              </a:rPr>
              <a:t>	C = B</a:t>
            </a:r>
            <a:r>
              <a:rPr lang="en-US" altLang="zh-CN" baseline="30000" dirty="0">
                <a:ea typeface="宋体" panose="02010600030101010101" pitchFamily="2" charset="-122"/>
              </a:rPr>
              <a:t>-1</a:t>
            </a:r>
            <a:r>
              <a:rPr lang="en-US" altLang="zh-CN" dirty="0">
                <a:ea typeface="宋体" panose="02010600030101010101" pitchFamily="2" charset="-122"/>
              </a:rPr>
              <a:t>L</a:t>
            </a:r>
            <a:r>
              <a:rPr lang="en-US" altLang="zh-CN" baseline="30000" dirty="0">
                <a:ea typeface="宋体" panose="02010600030101010101" pitchFamily="2" charset="-122"/>
              </a:rPr>
              <a:t>-1</a:t>
            </a:r>
            <a:r>
              <a:rPr lang="en-US" altLang="zh-CN" dirty="0">
                <a:ea typeface="宋体" panose="02010600030101010101" pitchFamily="2" charset="-122"/>
              </a:rPr>
              <a:t>M</a:t>
            </a:r>
            <a:r>
              <a:rPr lang="en-US" altLang="zh-CN" baseline="30000" dirty="0">
                <a:ea typeface="宋体" panose="02010600030101010101" pitchFamily="2" charset="-122"/>
              </a:rPr>
              <a:t>-1</a:t>
            </a:r>
            <a:r>
              <a:rPr lang="en-US" altLang="zh-CN" dirty="0">
                <a:ea typeface="宋体" panose="02010600030101010101" pitchFamily="2" charset="-122"/>
              </a:rPr>
              <a:t>N</a:t>
            </a:r>
            <a:r>
              <a:rPr lang="en-US" altLang="zh-CN" baseline="30000" dirty="0">
                <a:ea typeface="宋体" panose="02010600030101010101" pitchFamily="2" charset="-122"/>
              </a:rPr>
              <a:t>-1</a:t>
            </a:r>
            <a:r>
              <a:rPr lang="en-US" altLang="zh-CN" dirty="0">
                <a:ea typeface="宋体" panose="02010600030101010101" pitchFamily="2" charset="-122"/>
              </a:rPr>
              <a:t>RNMLB(P)</a:t>
            </a:r>
          </a:p>
          <a:p>
            <a:pPr>
              <a:buFontTx/>
              <a:buNone/>
            </a:pPr>
            <a:r>
              <a:rPr lang="en-US" altLang="zh-CN" dirty="0">
                <a:ea typeface="宋体" panose="02010600030101010101" pitchFamily="2" charset="-122"/>
              </a:rPr>
              <a:t>	P = B</a:t>
            </a:r>
            <a:r>
              <a:rPr lang="en-US" altLang="zh-CN" baseline="30000" dirty="0">
                <a:ea typeface="宋体" panose="02010600030101010101" pitchFamily="2" charset="-122"/>
              </a:rPr>
              <a:t>-1</a:t>
            </a:r>
            <a:r>
              <a:rPr lang="en-US" altLang="zh-CN" dirty="0">
                <a:ea typeface="宋体" panose="02010600030101010101" pitchFamily="2" charset="-122"/>
              </a:rPr>
              <a:t>L</a:t>
            </a:r>
            <a:r>
              <a:rPr lang="en-US" altLang="zh-CN" baseline="30000" dirty="0">
                <a:ea typeface="宋体" panose="02010600030101010101" pitchFamily="2" charset="-122"/>
              </a:rPr>
              <a:t>-1</a:t>
            </a:r>
            <a:r>
              <a:rPr lang="en-US" altLang="zh-CN" dirty="0">
                <a:ea typeface="宋体" panose="02010600030101010101" pitchFamily="2" charset="-122"/>
              </a:rPr>
              <a:t>M</a:t>
            </a:r>
            <a:r>
              <a:rPr lang="en-US" altLang="zh-CN" baseline="30000" dirty="0">
                <a:ea typeface="宋体" panose="02010600030101010101" pitchFamily="2" charset="-122"/>
              </a:rPr>
              <a:t>-1</a:t>
            </a:r>
            <a:r>
              <a:rPr lang="en-US" altLang="zh-CN" dirty="0">
                <a:ea typeface="宋体" panose="02010600030101010101" pitchFamily="2" charset="-122"/>
              </a:rPr>
              <a:t>N</a:t>
            </a:r>
            <a:r>
              <a:rPr lang="en-US" altLang="zh-CN" baseline="30000" dirty="0">
                <a:ea typeface="宋体" panose="02010600030101010101" pitchFamily="2" charset="-122"/>
              </a:rPr>
              <a:t>-1</a:t>
            </a:r>
            <a:r>
              <a:rPr lang="en-US" altLang="zh-CN" dirty="0">
                <a:ea typeface="宋体" panose="02010600030101010101" pitchFamily="2" charset="-122"/>
              </a:rPr>
              <a:t>RNMLB(C)</a:t>
            </a:r>
          </a:p>
          <a:p>
            <a:pPr>
              <a:buFontTx/>
              <a:buNone/>
            </a:pPr>
            <a:endParaRPr lang="en-US" altLang="zh-CN" dirty="0">
              <a:ea typeface="宋体" panose="02010600030101010101" pitchFamily="2" charset="-122"/>
            </a:endParaRPr>
          </a:p>
          <a:p>
            <a:pPr>
              <a:buFontTx/>
              <a:buNone/>
            </a:pPr>
            <a:r>
              <a:rPr lang="en-US" altLang="zh-CN" dirty="0">
                <a:ea typeface="宋体" panose="02010600030101010101" pitchFamily="2" charset="-122"/>
              </a:rPr>
              <a:t>       = </a:t>
            </a:r>
            <a:r>
              <a:rPr lang="en-US" altLang="zh-CN" dirty="0">
                <a:latin typeface="Tahoma" panose="020B0604030504040204" pitchFamily="34" charset="0"/>
                <a:ea typeface="宋体" panose="02010600030101010101" pitchFamily="2" charset="-122"/>
              </a:rPr>
              <a:t>B</a:t>
            </a:r>
            <a:r>
              <a:rPr lang="en-US" altLang="zh-CN" baseline="30000" dirty="0">
                <a:latin typeface="Tahoma" panose="020B0604030504040204" pitchFamily="34" charset="0"/>
                <a:ea typeface="宋体" panose="02010600030101010101" pitchFamily="2" charset="-122"/>
              </a:rPr>
              <a:t>-1</a:t>
            </a:r>
            <a:r>
              <a:rPr lang="en-US" altLang="zh-CN" dirty="0">
                <a:latin typeface="Tahoma" panose="020B0604030504040204" pitchFamily="34" charset="0"/>
                <a:ea typeface="宋体" panose="02010600030101010101" pitchFamily="2" charset="-122"/>
              </a:rPr>
              <a:t>L</a:t>
            </a:r>
            <a:r>
              <a:rPr lang="en-US" altLang="zh-CN" baseline="30000" dirty="0">
                <a:latin typeface="Tahoma" panose="020B0604030504040204" pitchFamily="34" charset="0"/>
                <a:ea typeface="宋体" panose="02010600030101010101" pitchFamily="2" charset="-122"/>
              </a:rPr>
              <a:t>-1</a:t>
            </a:r>
            <a:r>
              <a:rPr lang="en-US" altLang="zh-CN" dirty="0">
                <a:latin typeface="Tahoma" panose="020B0604030504040204" pitchFamily="34" charset="0"/>
                <a:ea typeface="宋体" panose="02010600030101010101" pitchFamily="2" charset="-122"/>
              </a:rPr>
              <a:t>M</a:t>
            </a:r>
            <a:r>
              <a:rPr lang="en-US" altLang="zh-CN" baseline="30000" dirty="0">
                <a:latin typeface="Tahoma" panose="020B0604030504040204" pitchFamily="34" charset="0"/>
                <a:ea typeface="宋体" panose="02010600030101010101" pitchFamily="2" charset="-122"/>
              </a:rPr>
              <a:t>-1</a:t>
            </a:r>
            <a:r>
              <a:rPr lang="en-US" altLang="zh-CN" dirty="0">
                <a:latin typeface="Tahoma" panose="020B0604030504040204" pitchFamily="34" charset="0"/>
                <a:ea typeface="宋体" panose="02010600030101010101" pitchFamily="2" charset="-122"/>
              </a:rPr>
              <a:t>N</a:t>
            </a:r>
            <a:r>
              <a:rPr lang="en-US" altLang="zh-CN" baseline="30000" dirty="0">
                <a:latin typeface="Tahoma" panose="020B0604030504040204" pitchFamily="34" charset="0"/>
                <a:ea typeface="宋体" panose="02010600030101010101" pitchFamily="2" charset="-122"/>
              </a:rPr>
              <a:t>-1</a:t>
            </a:r>
            <a:r>
              <a:rPr lang="en-US" altLang="zh-CN" dirty="0">
                <a:latin typeface="Tahoma" panose="020B0604030504040204" pitchFamily="34" charset="0"/>
                <a:ea typeface="宋体" panose="02010600030101010101" pitchFamily="2" charset="-122"/>
              </a:rPr>
              <a:t>RNMLB(B</a:t>
            </a:r>
            <a:r>
              <a:rPr lang="en-US" altLang="zh-CN" baseline="30000" dirty="0">
                <a:latin typeface="Tahoma" panose="020B0604030504040204" pitchFamily="34" charset="0"/>
                <a:ea typeface="宋体" panose="02010600030101010101" pitchFamily="2" charset="-122"/>
              </a:rPr>
              <a:t>-1</a:t>
            </a:r>
            <a:r>
              <a:rPr lang="en-US" altLang="zh-CN" dirty="0">
                <a:latin typeface="Tahoma" panose="020B0604030504040204" pitchFamily="34" charset="0"/>
                <a:ea typeface="宋体" panose="02010600030101010101" pitchFamily="2" charset="-122"/>
              </a:rPr>
              <a:t>L</a:t>
            </a:r>
            <a:r>
              <a:rPr lang="en-US" altLang="zh-CN" baseline="30000" dirty="0">
                <a:latin typeface="Tahoma" panose="020B0604030504040204" pitchFamily="34" charset="0"/>
                <a:ea typeface="宋体" panose="02010600030101010101" pitchFamily="2" charset="-122"/>
              </a:rPr>
              <a:t>-1</a:t>
            </a:r>
            <a:r>
              <a:rPr lang="en-US" altLang="zh-CN" dirty="0">
                <a:latin typeface="Tahoma" panose="020B0604030504040204" pitchFamily="34" charset="0"/>
                <a:ea typeface="宋体" panose="02010600030101010101" pitchFamily="2" charset="-122"/>
              </a:rPr>
              <a:t>M</a:t>
            </a:r>
            <a:r>
              <a:rPr lang="en-US" altLang="zh-CN" baseline="30000" dirty="0">
                <a:latin typeface="Tahoma" panose="020B0604030504040204" pitchFamily="34" charset="0"/>
                <a:ea typeface="宋体" panose="02010600030101010101" pitchFamily="2" charset="-122"/>
              </a:rPr>
              <a:t>-1</a:t>
            </a:r>
            <a:r>
              <a:rPr lang="en-US" altLang="zh-CN" dirty="0">
                <a:latin typeface="Tahoma" panose="020B0604030504040204" pitchFamily="34" charset="0"/>
                <a:ea typeface="宋体" panose="02010600030101010101" pitchFamily="2" charset="-122"/>
              </a:rPr>
              <a:t>N</a:t>
            </a:r>
            <a:r>
              <a:rPr lang="en-US" altLang="zh-CN" baseline="30000" dirty="0">
                <a:latin typeface="Tahoma" panose="020B0604030504040204" pitchFamily="34" charset="0"/>
                <a:ea typeface="宋体" panose="02010600030101010101" pitchFamily="2" charset="-122"/>
              </a:rPr>
              <a:t>-1</a:t>
            </a:r>
            <a:r>
              <a:rPr lang="en-US" altLang="zh-CN" dirty="0">
                <a:latin typeface="Tahoma" panose="020B0604030504040204" pitchFamily="34" charset="0"/>
                <a:ea typeface="宋体" panose="02010600030101010101" pitchFamily="2" charset="-122"/>
              </a:rPr>
              <a:t>RNMLB(P))</a:t>
            </a:r>
          </a:p>
          <a:p>
            <a:pPr>
              <a:buFontTx/>
              <a:buNone/>
            </a:pPr>
            <a:r>
              <a:rPr lang="en-US" altLang="zh-CN" dirty="0">
                <a:ea typeface="宋体" panose="02010600030101010101" pitchFamily="2" charset="-122"/>
              </a:rPr>
              <a:t>        </a:t>
            </a:r>
          </a:p>
          <a:p>
            <a:pPr>
              <a:buFontTx/>
              <a:buNone/>
            </a:pPr>
            <a:endParaRPr lang="en-US" altLang="zh-CN" dirty="0">
              <a:ea typeface="宋体" panose="02010600030101010101" pitchFamily="2" charset="-122"/>
            </a:endParaRPr>
          </a:p>
        </p:txBody>
      </p:sp>
      <p:sp>
        <p:nvSpPr>
          <p:cNvPr id="601092" name="Rectangle 4"/>
          <p:cNvSpPr>
            <a:spLocks noChangeArrowheads="1"/>
          </p:cNvSpPr>
          <p:nvPr/>
        </p:nvSpPr>
        <p:spPr bwMode="auto">
          <a:xfrm>
            <a:off x="5086576" y="3836193"/>
            <a:ext cx="753507" cy="517525"/>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093" name="Rectangle 5"/>
          <p:cNvSpPr>
            <a:spLocks noChangeArrowheads="1"/>
          </p:cNvSpPr>
          <p:nvPr/>
        </p:nvSpPr>
        <p:spPr bwMode="auto">
          <a:xfrm>
            <a:off x="4901734" y="3774193"/>
            <a:ext cx="1309285" cy="625475"/>
          </a:xfrm>
          <a:prstGeom prst="rect">
            <a:avLst/>
          </a:prstGeom>
          <a:noFill/>
          <a:ln w="25400">
            <a:solidFill>
              <a:srgbClr val="FF9900"/>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094" name="Rectangle 6"/>
          <p:cNvSpPr>
            <a:spLocks noChangeArrowheads="1"/>
          </p:cNvSpPr>
          <p:nvPr/>
        </p:nvSpPr>
        <p:spPr bwMode="auto">
          <a:xfrm>
            <a:off x="4643917" y="3738562"/>
            <a:ext cx="2066622" cy="712788"/>
          </a:xfrm>
          <a:prstGeom prst="rect">
            <a:avLst/>
          </a:prstGeom>
          <a:noFill/>
          <a:ln w="25400">
            <a:solidFill>
              <a:srgbClr val="99CC00"/>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1095" name="Group 7"/>
          <p:cNvGrpSpPr>
            <a:grpSpLocks/>
          </p:cNvGrpSpPr>
          <p:nvPr/>
        </p:nvGrpSpPr>
        <p:grpSpPr bwMode="auto">
          <a:xfrm>
            <a:off x="4269266" y="4296481"/>
            <a:ext cx="3037308" cy="381000"/>
            <a:chOff x="2304" y="2304"/>
            <a:chExt cx="1824" cy="240"/>
          </a:xfrm>
        </p:grpSpPr>
        <p:sp>
          <p:nvSpPr>
            <p:cNvPr id="601096" name="Line 8"/>
            <p:cNvSpPr>
              <a:spLocks noChangeShapeType="1"/>
            </p:cNvSpPr>
            <p:nvPr/>
          </p:nvSpPr>
          <p:spPr bwMode="auto">
            <a:xfrm>
              <a:off x="2304" y="2304"/>
              <a:ext cx="0" cy="240"/>
            </a:xfrm>
            <a:prstGeom prst="line">
              <a:avLst/>
            </a:prstGeom>
            <a:noFill/>
            <a:ln w="317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097" name="Line 9"/>
            <p:cNvSpPr>
              <a:spLocks noChangeShapeType="1"/>
            </p:cNvSpPr>
            <p:nvPr/>
          </p:nvSpPr>
          <p:spPr bwMode="auto">
            <a:xfrm>
              <a:off x="4128" y="2304"/>
              <a:ext cx="0" cy="240"/>
            </a:xfrm>
            <a:prstGeom prst="line">
              <a:avLst/>
            </a:prstGeom>
            <a:noFill/>
            <a:ln w="317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098" name="Line 10"/>
            <p:cNvSpPr>
              <a:spLocks noChangeShapeType="1"/>
            </p:cNvSpPr>
            <p:nvPr/>
          </p:nvSpPr>
          <p:spPr bwMode="auto">
            <a:xfrm>
              <a:off x="2304" y="2544"/>
              <a:ext cx="1824" cy="0"/>
            </a:xfrm>
            <a:prstGeom prst="line">
              <a:avLst/>
            </a:prstGeom>
            <a:noFill/>
            <a:ln w="3175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1099" name="Text Box 11"/>
          <p:cNvSpPr txBox="1">
            <a:spLocks noChangeArrowheads="1"/>
          </p:cNvSpPr>
          <p:nvPr/>
        </p:nvSpPr>
        <p:spPr bwMode="auto">
          <a:xfrm>
            <a:off x="5566003" y="5018089"/>
            <a:ext cx="2382382" cy="76944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ea typeface="宋体" panose="02010600030101010101" pitchFamily="2" charset="-122"/>
              </a:rPr>
              <a:t>R is an involution </a:t>
            </a:r>
          </a:p>
          <a:p>
            <a:pPr algn="ctr"/>
            <a:r>
              <a:rPr lang="en-US" altLang="zh-CN" sz="2000">
                <a:ea typeface="宋体" panose="02010600030101010101" pitchFamily="2" charset="-122"/>
              </a:rPr>
              <a:t>(</a:t>
            </a:r>
            <a:r>
              <a:rPr lang="en-US" altLang="zh-CN" sz="2000" i="1">
                <a:ea typeface="宋体" panose="02010600030101010101" pitchFamily="2" charset="-122"/>
              </a:rPr>
              <a:t>A</a:t>
            </a:r>
            <a:r>
              <a:rPr lang="en-US" altLang="zh-CN" sz="2000">
                <a:ea typeface="宋体" panose="02010600030101010101" pitchFamily="2" charset="-122"/>
                <a:sym typeface="Symbol" panose="05050102010706020507" pitchFamily="18" charset="2"/>
              </a:rPr>
              <a:t></a:t>
            </a:r>
            <a:r>
              <a:rPr lang="en-US" altLang="zh-CN" sz="2000" i="1">
                <a:ea typeface="宋体" panose="02010600030101010101" pitchFamily="2" charset="-122"/>
              </a:rPr>
              <a:t>B</a:t>
            </a:r>
            <a:r>
              <a:rPr lang="en-US" altLang="zh-CN" sz="2000">
                <a:ea typeface="宋体" panose="02010600030101010101" pitchFamily="2" charset="-122"/>
              </a:rPr>
              <a:t> </a:t>
            </a:r>
            <a:r>
              <a:rPr lang="en-US" altLang="zh-CN" sz="2000">
                <a:ea typeface="宋体" panose="02010600030101010101" pitchFamily="2" charset="-122"/>
                <a:sym typeface="Symbol" panose="05050102010706020507" pitchFamily="18" charset="2"/>
              </a:rPr>
              <a:t></a:t>
            </a:r>
            <a:r>
              <a:rPr lang="en-US" altLang="zh-CN" sz="2000">
                <a:ea typeface="宋体" panose="02010600030101010101" pitchFamily="2" charset="-122"/>
                <a:sym typeface="Wingdings" panose="05000000000000000000" pitchFamily="2" charset="2"/>
              </a:rPr>
              <a:t> </a:t>
            </a:r>
            <a:r>
              <a:rPr lang="en-US" altLang="zh-CN" sz="2000" i="1">
                <a:ea typeface="宋体" panose="02010600030101010101" pitchFamily="2" charset="-122"/>
                <a:sym typeface="Wingdings" panose="05000000000000000000" pitchFamily="2" charset="2"/>
              </a:rPr>
              <a:t>B</a:t>
            </a:r>
            <a:r>
              <a:rPr lang="en-US" altLang="zh-CN" sz="2000">
                <a:ea typeface="宋体" panose="02010600030101010101" pitchFamily="2" charset="-122"/>
                <a:sym typeface="Symbol" panose="05050102010706020507" pitchFamily="18" charset="2"/>
              </a:rPr>
              <a:t></a:t>
            </a:r>
            <a:r>
              <a:rPr lang="en-US" altLang="zh-CN" sz="2000">
                <a:ea typeface="宋体" panose="02010600030101010101" pitchFamily="2" charset="-122"/>
                <a:sym typeface="Wingdings" panose="05000000000000000000" pitchFamily="2" charset="2"/>
              </a:rPr>
              <a:t> </a:t>
            </a:r>
            <a:r>
              <a:rPr lang="en-US" altLang="zh-CN" sz="2000" i="1">
                <a:ea typeface="宋体" panose="02010600030101010101" pitchFamily="2" charset="-122"/>
                <a:sym typeface="Wingdings" panose="05000000000000000000" pitchFamily="2" charset="2"/>
              </a:rPr>
              <a:t>A</a:t>
            </a:r>
            <a:r>
              <a:rPr lang="en-US" altLang="zh-CN" sz="2000">
                <a:ea typeface="宋体" panose="02010600030101010101" pitchFamily="2" charset="-122"/>
                <a:sym typeface="Wingdings" panose="05000000000000000000" pitchFamily="2" charset="2"/>
              </a:rPr>
              <a:t>)</a:t>
            </a:r>
          </a:p>
        </p:txBody>
      </p:sp>
      <p:sp>
        <p:nvSpPr>
          <p:cNvPr id="601100" name="Rectangle 12"/>
          <p:cNvSpPr>
            <a:spLocks noChangeArrowheads="1"/>
          </p:cNvSpPr>
          <p:nvPr/>
        </p:nvSpPr>
        <p:spPr bwMode="auto">
          <a:xfrm>
            <a:off x="2415396" y="3654816"/>
            <a:ext cx="5894321" cy="915987"/>
          </a:xfrm>
          <a:prstGeom prst="rect">
            <a:avLst/>
          </a:prstGeom>
          <a:noFill/>
          <a:ln w="25400">
            <a:solidFill>
              <a:srgbClr val="3366FF"/>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01" name="Rectangle 13"/>
          <p:cNvSpPr>
            <a:spLocks noChangeArrowheads="1"/>
          </p:cNvSpPr>
          <p:nvPr/>
        </p:nvSpPr>
        <p:spPr bwMode="auto">
          <a:xfrm>
            <a:off x="4384305" y="3688557"/>
            <a:ext cx="2766993" cy="812800"/>
          </a:xfrm>
          <a:prstGeom prst="rect">
            <a:avLst/>
          </a:prstGeom>
          <a:noFill/>
          <a:ln w="25400">
            <a:solidFill>
              <a:srgbClr val="339966"/>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1102" name="Group 14"/>
          <p:cNvGrpSpPr>
            <a:grpSpLocks/>
          </p:cNvGrpSpPr>
          <p:nvPr/>
        </p:nvGrpSpPr>
        <p:grpSpPr bwMode="auto">
          <a:xfrm>
            <a:off x="6088063" y="304800"/>
            <a:ext cx="4114800" cy="1752600"/>
            <a:chOff x="17" y="1248"/>
            <a:chExt cx="5599" cy="2064"/>
          </a:xfrm>
        </p:grpSpPr>
        <p:sp>
          <p:nvSpPr>
            <p:cNvPr id="601103" name="Text Box 15"/>
            <p:cNvSpPr txBox="1">
              <a:spLocks noChangeArrowheads="1"/>
            </p:cNvSpPr>
            <p:nvPr/>
          </p:nvSpPr>
          <p:spPr bwMode="auto">
            <a:xfrm>
              <a:off x="17" y="1508"/>
              <a:ext cx="875" cy="29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a:ea typeface="宋体" panose="02010600030101010101" pitchFamily="2" charset="-122"/>
                </a:rPr>
                <a:t>Plaintext</a:t>
              </a:r>
            </a:p>
          </p:txBody>
        </p:sp>
        <p:sp>
          <p:nvSpPr>
            <p:cNvPr id="601104" name="Rectangle 16"/>
            <p:cNvSpPr>
              <a:spLocks noChangeArrowheads="1"/>
            </p:cNvSpPr>
            <p:nvPr/>
          </p:nvSpPr>
          <p:spPr bwMode="auto">
            <a:xfrm>
              <a:off x="1131" y="1259"/>
              <a:ext cx="885" cy="201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B</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Plugboard</a:t>
              </a:r>
            </a:p>
          </p:txBody>
        </p:sp>
        <p:sp>
          <p:nvSpPr>
            <p:cNvPr id="601105" name="Rectangle 17"/>
            <p:cNvSpPr>
              <a:spLocks noChangeArrowheads="1"/>
            </p:cNvSpPr>
            <p:nvPr/>
          </p:nvSpPr>
          <p:spPr bwMode="auto">
            <a:xfrm>
              <a:off x="2208" y="1248"/>
              <a:ext cx="624" cy="206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L</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1</a:t>
              </a:r>
            </a:p>
          </p:txBody>
        </p:sp>
        <p:sp>
          <p:nvSpPr>
            <p:cNvPr id="601106" name="Rectangle 18"/>
            <p:cNvSpPr>
              <a:spLocks noChangeArrowheads="1"/>
            </p:cNvSpPr>
            <p:nvPr/>
          </p:nvSpPr>
          <p:spPr bwMode="auto">
            <a:xfrm>
              <a:off x="3045" y="1264"/>
              <a:ext cx="603" cy="204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M</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2</a:t>
              </a:r>
            </a:p>
          </p:txBody>
        </p:sp>
        <p:sp>
          <p:nvSpPr>
            <p:cNvPr id="601107" name="Rectangle 19"/>
            <p:cNvSpPr>
              <a:spLocks noChangeArrowheads="1"/>
            </p:cNvSpPr>
            <p:nvPr/>
          </p:nvSpPr>
          <p:spPr bwMode="auto">
            <a:xfrm>
              <a:off x="3835" y="1248"/>
              <a:ext cx="629" cy="206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N</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3</a:t>
              </a:r>
            </a:p>
          </p:txBody>
        </p:sp>
        <p:sp>
          <p:nvSpPr>
            <p:cNvPr id="601108" name="Rectangle 20"/>
            <p:cNvSpPr>
              <a:spLocks noChangeArrowheads="1"/>
            </p:cNvSpPr>
            <p:nvPr/>
          </p:nvSpPr>
          <p:spPr bwMode="auto">
            <a:xfrm>
              <a:off x="4656" y="1248"/>
              <a:ext cx="960" cy="201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R</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Reflector</a:t>
              </a:r>
            </a:p>
          </p:txBody>
        </p:sp>
        <p:sp>
          <p:nvSpPr>
            <p:cNvPr id="601109" name="Text Box 21"/>
            <p:cNvSpPr txBox="1">
              <a:spLocks noChangeArrowheads="1"/>
            </p:cNvSpPr>
            <p:nvPr/>
          </p:nvSpPr>
          <p:spPr bwMode="auto">
            <a:xfrm>
              <a:off x="58" y="2345"/>
              <a:ext cx="997" cy="29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a:ea typeface="宋体" panose="02010600030101010101" pitchFamily="2" charset="-122"/>
                </a:rPr>
                <a:t>Ciphertext</a:t>
              </a:r>
            </a:p>
          </p:txBody>
        </p:sp>
        <p:sp>
          <p:nvSpPr>
            <p:cNvPr id="601110" name="Line 22"/>
            <p:cNvSpPr>
              <a:spLocks noChangeShapeType="1"/>
            </p:cNvSpPr>
            <p:nvPr/>
          </p:nvSpPr>
          <p:spPr bwMode="auto">
            <a:xfrm>
              <a:off x="864" y="1536"/>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11" name="Line 23"/>
            <p:cNvSpPr>
              <a:spLocks noChangeShapeType="1"/>
            </p:cNvSpPr>
            <p:nvPr/>
          </p:nvSpPr>
          <p:spPr bwMode="auto">
            <a:xfrm>
              <a:off x="2016"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12" name="Line 24"/>
            <p:cNvSpPr>
              <a:spLocks noChangeShapeType="1"/>
            </p:cNvSpPr>
            <p:nvPr/>
          </p:nvSpPr>
          <p:spPr bwMode="auto">
            <a:xfrm>
              <a:off x="2848" y="154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13" name="Line 25"/>
            <p:cNvSpPr>
              <a:spLocks noChangeShapeType="1"/>
            </p:cNvSpPr>
            <p:nvPr/>
          </p:nvSpPr>
          <p:spPr bwMode="auto">
            <a:xfrm>
              <a:off x="3648"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14" name="Line 26"/>
            <p:cNvSpPr>
              <a:spLocks noChangeShapeType="1"/>
            </p:cNvSpPr>
            <p:nvPr/>
          </p:nvSpPr>
          <p:spPr bwMode="auto">
            <a:xfrm>
              <a:off x="4464"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15" name="Line 27"/>
            <p:cNvSpPr>
              <a:spLocks noChangeShapeType="1"/>
            </p:cNvSpPr>
            <p:nvPr/>
          </p:nvSpPr>
          <p:spPr bwMode="auto">
            <a:xfrm>
              <a:off x="864" y="2544"/>
              <a:ext cx="24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16" name="Line 28"/>
            <p:cNvSpPr>
              <a:spLocks noChangeShapeType="1"/>
            </p:cNvSpPr>
            <p:nvPr/>
          </p:nvSpPr>
          <p:spPr bwMode="auto">
            <a:xfrm>
              <a:off x="2016"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17" name="Line 29"/>
            <p:cNvSpPr>
              <a:spLocks noChangeShapeType="1"/>
            </p:cNvSpPr>
            <p:nvPr/>
          </p:nvSpPr>
          <p:spPr bwMode="auto">
            <a:xfrm>
              <a:off x="2848" y="255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18" name="Line 30"/>
            <p:cNvSpPr>
              <a:spLocks noChangeShapeType="1"/>
            </p:cNvSpPr>
            <p:nvPr/>
          </p:nvSpPr>
          <p:spPr bwMode="auto">
            <a:xfrm>
              <a:off x="3648"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1119" name="Line 31"/>
            <p:cNvSpPr>
              <a:spLocks noChangeShapeType="1"/>
            </p:cNvSpPr>
            <p:nvPr/>
          </p:nvSpPr>
          <p:spPr bwMode="auto">
            <a:xfrm>
              <a:off x="4464"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灯片编号占位符 1"/>
          <p:cNvSpPr>
            <a:spLocks noGrp="1"/>
          </p:cNvSpPr>
          <p:nvPr>
            <p:ph type="sldNum" sz="quarter" idx="12"/>
          </p:nvPr>
        </p:nvSpPr>
        <p:spPr/>
        <p:txBody>
          <a:bodyPr/>
          <a:lstStyle/>
          <a:p>
            <a:fld id="{1FF18F41-E0A9-4F72-861C-BE4AABE77BA0}" type="slidenum">
              <a:rPr lang="zh-CN" altLang="en-US" smtClean="0"/>
              <a:t>90</a:t>
            </a:fld>
            <a:endParaRPr lang="zh-CN" altLang="en-US"/>
          </a:p>
        </p:txBody>
      </p:sp>
      <p:sp>
        <p:nvSpPr>
          <p:cNvPr id="33"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34"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0810257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1091">
                                            <p:txEl>
                                              <p:pRg st="0" end="0"/>
                                            </p:txEl>
                                          </p:spTgt>
                                        </p:tgtEl>
                                        <p:attrNameLst>
                                          <p:attrName>style.visibility</p:attrName>
                                        </p:attrNameLst>
                                      </p:cBhvr>
                                      <p:to>
                                        <p:strVal val="visible"/>
                                      </p:to>
                                    </p:set>
                                    <p:animEffect transition="in" filter="checkerboard(across)">
                                      <p:cBhvr>
                                        <p:cTn id="7" dur="500"/>
                                        <p:tgtEl>
                                          <p:spTgt spid="601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01091">
                                            <p:txEl>
                                              <p:pRg st="1" end="1"/>
                                            </p:txEl>
                                          </p:spTgt>
                                        </p:tgtEl>
                                        <p:attrNameLst>
                                          <p:attrName>style.visibility</p:attrName>
                                        </p:attrNameLst>
                                      </p:cBhvr>
                                      <p:to>
                                        <p:strVal val="visible"/>
                                      </p:to>
                                    </p:set>
                                    <p:animEffect transition="in" filter="checkerboard(across)">
                                      <p:cBhvr>
                                        <p:cTn id="12" dur="500"/>
                                        <p:tgtEl>
                                          <p:spTgt spid="6010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01091">
                                            <p:txEl>
                                              <p:pRg st="3" end="3"/>
                                            </p:txEl>
                                          </p:spTgt>
                                        </p:tgtEl>
                                        <p:attrNameLst>
                                          <p:attrName>style.visibility</p:attrName>
                                        </p:attrNameLst>
                                      </p:cBhvr>
                                      <p:to>
                                        <p:strVal val="visible"/>
                                      </p:to>
                                    </p:set>
                                    <p:animEffect transition="in" filter="checkerboard(across)">
                                      <p:cBhvr>
                                        <p:cTn id="17" dur="500"/>
                                        <p:tgtEl>
                                          <p:spTgt spid="6010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01091">
                                            <p:txEl>
                                              <p:pRg st="4" end="4"/>
                                            </p:txEl>
                                          </p:spTgt>
                                        </p:tgtEl>
                                        <p:attrNameLst>
                                          <p:attrName>style.visibility</p:attrName>
                                        </p:attrNameLst>
                                      </p:cBhvr>
                                      <p:to>
                                        <p:strVal val="visible"/>
                                      </p:to>
                                    </p:set>
                                    <p:animEffect transition="in" filter="checkerboard(across)">
                                      <p:cBhvr>
                                        <p:cTn id="22" dur="500"/>
                                        <p:tgtEl>
                                          <p:spTgt spid="6010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01092"/>
                                        </p:tgtEl>
                                        <p:attrNameLst>
                                          <p:attrName>style.visibility</p:attrName>
                                        </p:attrNameLst>
                                      </p:cBhvr>
                                      <p:to>
                                        <p:strVal val="visible"/>
                                      </p:to>
                                    </p:set>
                                    <p:animEffect transition="in" filter="dissolve">
                                      <p:cBhvr>
                                        <p:cTn id="27" dur="500"/>
                                        <p:tgtEl>
                                          <p:spTgt spid="6010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01093"/>
                                        </p:tgtEl>
                                        <p:attrNameLst>
                                          <p:attrName>style.visibility</p:attrName>
                                        </p:attrNameLst>
                                      </p:cBhvr>
                                      <p:to>
                                        <p:strVal val="visible"/>
                                      </p:to>
                                    </p:set>
                                    <p:animEffect transition="in" filter="dissolve">
                                      <p:cBhvr>
                                        <p:cTn id="32" dur="500"/>
                                        <p:tgtEl>
                                          <p:spTgt spid="60109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01094"/>
                                        </p:tgtEl>
                                        <p:attrNameLst>
                                          <p:attrName>style.visibility</p:attrName>
                                        </p:attrNameLst>
                                      </p:cBhvr>
                                      <p:to>
                                        <p:strVal val="visible"/>
                                      </p:to>
                                    </p:set>
                                    <p:animEffect transition="in" filter="dissolve">
                                      <p:cBhvr>
                                        <p:cTn id="37" dur="500"/>
                                        <p:tgtEl>
                                          <p:spTgt spid="60109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01101"/>
                                        </p:tgtEl>
                                        <p:attrNameLst>
                                          <p:attrName>style.visibility</p:attrName>
                                        </p:attrNameLst>
                                      </p:cBhvr>
                                      <p:to>
                                        <p:strVal val="visible"/>
                                      </p:to>
                                    </p:set>
                                    <p:animEffect transition="in" filter="dissolve">
                                      <p:cBhvr>
                                        <p:cTn id="42" dur="500"/>
                                        <p:tgtEl>
                                          <p:spTgt spid="6011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601095"/>
                                        </p:tgtEl>
                                        <p:attrNameLst>
                                          <p:attrName>style.visibility</p:attrName>
                                        </p:attrNameLst>
                                      </p:cBhvr>
                                      <p:to>
                                        <p:strVal val="visible"/>
                                      </p:to>
                                    </p:set>
                                    <p:animEffect transition="in" filter="dissolve">
                                      <p:cBhvr>
                                        <p:cTn id="47" dur="500"/>
                                        <p:tgtEl>
                                          <p:spTgt spid="60109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01099"/>
                                        </p:tgtEl>
                                        <p:attrNameLst>
                                          <p:attrName>style.visibility</p:attrName>
                                        </p:attrNameLst>
                                      </p:cBhvr>
                                      <p:to>
                                        <p:strVal val="visible"/>
                                      </p:to>
                                    </p:set>
                                    <p:animEffect transition="in" filter="dissolve">
                                      <p:cBhvr>
                                        <p:cTn id="52" dur="500"/>
                                        <p:tgtEl>
                                          <p:spTgt spid="60109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01100"/>
                                        </p:tgtEl>
                                        <p:attrNameLst>
                                          <p:attrName>style.visibility</p:attrName>
                                        </p:attrNameLst>
                                      </p:cBhvr>
                                      <p:to>
                                        <p:strVal val="visible"/>
                                      </p:to>
                                    </p:set>
                                    <p:animEffect transition="in" filter="dissolve">
                                      <p:cBhvr>
                                        <p:cTn id="57" dur="500"/>
                                        <p:tgtEl>
                                          <p:spTgt spid="60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1" grpId="0" build="p" autoUpdateAnimBg="0"/>
      <p:bldP spid="601092" grpId="0" animBg="1"/>
      <p:bldP spid="601093" grpId="0" animBg="1"/>
      <p:bldP spid="601094" grpId="0" animBg="1"/>
      <p:bldP spid="601099" grpId="0" autoUpdateAnimBg="0"/>
      <p:bldP spid="601100" grpId="0" animBg="1"/>
      <p:bldP spid="60110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a:xfrm>
            <a:off x="2200275" y="169863"/>
            <a:ext cx="7772400" cy="1143000"/>
          </a:xfrm>
        </p:spPr>
        <p:txBody>
          <a:bodyPr/>
          <a:lstStyle/>
          <a:p>
            <a:r>
              <a:rPr lang="en-US" altLang="zh-CN">
                <a:ea typeface="宋体" panose="02010600030101010101" pitchFamily="2" charset="-122"/>
              </a:rPr>
              <a:t>Key Space</a:t>
            </a:r>
          </a:p>
        </p:txBody>
      </p:sp>
      <p:sp>
        <p:nvSpPr>
          <p:cNvPr id="602115" name="Rectangle 3"/>
          <p:cNvSpPr>
            <a:spLocks noGrp="1" noChangeArrowheads="1"/>
          </p:cNvSpPr>
          <p:nvPr>
            <p:ph type="body" idx="1"/>
          </p:nvPr>
        </p:nvSpPr>
        <p:spPr>
          <a:xfrm>
            <a:off x="4278313" y="1219200"/>
            <a:ext cx="6184900" cy="1219200"/>
          </a:xfrm>
        </p:spPr>
        <p:txBody>
          <a:bodyPr/>
          <a:lstStyle/>
          <a:p>
            <a:pPr>
              <a:lnSpc>
                <a:spcPct val="90000"/>
              </a:lnSpc>
              <a:buFontTx/>
              <a:buNone/>
            </a:pPr>
            <a:r>
              <a:rPr lang="en-US" altLang="zh-CN">
                <a:ea typeface="宋体" panose="02010600030101010101" pitchFamily="2" charset="-122"/>
              </a:rPr>
              <a:t>Plugboard with 6 plugs:</a:t>
            </a:r>
          </a:p>
          <a:p>
            <a:pPr lvl="1">
              <a:lnSpc>
                <a:spcPct val="90000"/>
              </a:lnSpc>
              <a:buFontTx/>
              <a:buNone/>
            </a:pPr>
            <a:r>
              <a:rPr lang="en-US" altLang="zh-CN">
                <a:ea typeface="宋体" panose="02010600030101010101" pitchFamily="2" charset="-122"/>
              </a:rPr>
              <a:t>	(26 * 25/2) * … * (16*15 / 2) / 6! </a:t>
            </a:r>
            <a:r>
              <a:rPr lang="en-US" altLang="zh-CN" baseline="30000">
                <a:ea typeface="宋体" panose="02010600030101010101" pitchFamily="2" charset="-122"/>
                <a:sym typeface="Symbol" panose="05050102010706020507" pitchFamily="18" charset="2"/>
              </a:rPr>
              <a:t></a:t>
            </a:r>
            <a:r>
              <a:rPr lang="en-US" altLang="zh-CN">
                <a:ea typeface="宋体" panose="02010600030101010101" pitchFamily="2" charset="-122"/>
              </a:rPr>
              <a:t> 10</a:t>
            </a:r>
            <a:r>
              <a:rPr lang="en-US" altLang="zh-CN" baseline="30000">
                <a:ea typeface="宋体" panose="02010600030101010101" pitchFamily="2" charset="-122"/>
              </a:rPr>
              <a:t>11</a:t>
            </a:r>
            <a:r>
              <a:rPr lang="en-US" altLang="zh-CN">
                <a:ea typeface="宋体" panose="02010600030101010101" pitchFamily="2" charset="-122"/>
              </a:rPr>
              <a:t> </a:t>
            </a:r>
            <a:endParaRPr lang="en-US" altLang="zh-CN" baseline="30000">
              <a:ea typeface="宋体" panose="02010600030101010101" pitchFamily="2" charset="-122"/>
              <a:sym typeface="Symbol" panose="05050102010706020507" pitchFamily="18" charset="2"/>
            </a:endParaRPr>
          </a:p>
        </p:txBody>
      </p:sp>
      <p:grpSp>
        <p:nvGrpSpPr>
          <p:cNvPr id="602116" name="Group 4"/>
          <p:cNvGrpSpPr>
            <a:grpSpLocks/>
          </p:cNvGrpSpPr>
          <p:nvPr/>
        </p:nvGrpSpPr>
        <p:grpSpPr bwMode="auto">
          <a:xfrm rot="5400000">
            <a:off x="558932" y="1624147"/>
            <a:ext cx="4825734" cy="2286000"/>
            <a:chOff x="74" y="1248"/>
            <a:chExt cx="5542" cy="2064"/>
          </a:xfrm>
        </p:grpSpPr>
        <p:sp>
          <p:nvSpPr>
            <p:cNvPr id="602117" name="Text Box 5"/>
            <p:cNvSpPr txBox="1">
              <a:spLocks noChangeArrowheads="1"/>
            </p:cNvSpPr>
            <p:nvPr/>
          </p:nvSpPr>
          <p:spPr bwMode="auto">
            <a:xfrm>
              <a:off x="74" y="1509"/>
              <a:ext cx="739" cy="22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a:ea typeface="宋体" panose="02010600030101010101" pitchFamily="2" charset="-122"/>
                </a:rPr>
                <a:t>Plaintext</a:t>
              </a:r>
            </a:p>
          </p:txBody>
        </p:sp>
        <p:sp>
          <p:nvSpPr>
            <p:cNvPr id="602118" name="Rectangle 6"/>
            <p:cNvSpPr>
              <a:spLocks noChangeArrowheads="1"/>
            </p:cNvSpPr>
            <p:nvPr/>
          </p:nvSpPr>
          <p:spPr bwMode="auto">
            <a:xfrm>
              <a:off x="1131" y="1259"/>
              <a:ext cx="885" cy="201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B</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Plugboard</a:t>
              </a:r>
            </a:p>
          </p:txBody>
        </p:sp>
        <p:sp>
          <p:nvSpPr>
            <p:cNvPr id="602119" name="Rectangle 7"/>
            <p:cNvSpPr>
              <a:spLocks noChangeArrowheads="1"/>
            </p:cNvSpPr>
            <p:nvPr/>
          </p:nvSpPr>
          <p:spPr bwMode="auto">
            <a:xfrm>
              <a:off x="2208" y="1248"/>
              <a:ext cx="624" cy="206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L</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1</a:t>
              </a:r>
            </a:p>
          </p:txBody>
        </p:sp>
        <p:sp>
          <p:nvSpPr>
            <p:cNvPr id="602120" name="Rectangle 8"/>
            <p:cNvSpPr>
              <a:spLocks noChangeArrowheads="1"/>
            </p:cNvSpPr>
            <p:nvPr/>
          </p:nvSpPr>
          <p:spPr bwMode="auto">
            <a:xfrm>
              <a:off x="3045" y="1264"/>
              <a:ext cx="603" cy="204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M</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2</a:t>
              </a:r>
            </a:p>
          </p:txBody>
        </p:sp>
        <p:sp>
          <p:nvSpPr>
            <p:cNvPr id="602121" name="Rectangle 9"/>
            <p:cNvSpPr>
              <a:spLocks noChangeArrowheads="1"/>
            </p:cNvSpPr>
            <p:nvPr/>
          </p:nvSpPr>
          <p:spPr bwMode="auto">
            <a:xfrm>
              <a:off x="3835" y="1248"/>
              <a:ext cx="629" cy="206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N</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3</a:t>
              </a:r>
            </a:p>
          </p:txBody>
        </p:sp>
        <p:sp>
          <p:nvSpPr>
            <p:cNvPr id="602122" name="Rectangle 10"/>
            <p:cNvSpPr>
              <a:spLocks noChangeArrowheads="1"/>
            </p:cNvSpPr>
            <p:nvPr/>
          </p:nvSpPr>
          <p:spPr bwMode="auto">
            <a:xfrm>
              <a:off x="4656" y="1248"/>
              <a:ext cx="960" cy="201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R</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Reflector</a:t>
              </a:r>
            </a:p>
          </p:txBody>
        </p:sp>
        <p:sp>
          <p:nvSpPr>
            <p:cNvPr id="602123" name="Text Box 11"/>
            <p:cNvSpPr txBox="1">
              <a:spLocks noChangeArrowheads="1"/>
            </p:cNvSpPr>
            <p:nvPr/>
          </p:nvSpPr>
          <p:spPr bwMode="auto">
            <a:xfrm>
              <a:off x="131" y="2346"/>
              <a:ext cx="842" cy="22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a:ea typeface="宋体" panose="02010600030101010101" pitchFamily="2" charset="-122"/>
                </a:rPr>
                <a:t>Ciphertext</a:t>
              </a:r>
            </a:p>
          </p:txBody>
        </p:sp>
        <p:sp>
          <p:nvSpPr>
            <p:cNvPr id="602124" name="Line 12"/>
            <p:cNvSpPr>
              <a:spLocks noChangeShapeType="1"/>
            </p:cNvSpPr>
            <p:nvPr/>
          </p:nvSpPr>
          <p:spPr bwMode="auto">
            <a:xfrm>
              <a:off x="864" y="1536"/>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2125" name="Line 13"/>
            <p:cNvSpPr>
              <a:spLocks noChangeShapeType="1"/>
            </p:cNvSpPr>
            <p:nvPr/>
          </p:nvSpPr>
          <p:spPr bwMode="auto">
            <a:xfrm>
              <a:off x="2016"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2126" name="Line 14"/>
            <p:cNvSpPr>
              <a:spLocks noChangeShapeType="1"/>
            </p:cNvSpPr>
            <p:nvPr/>
          </p:nvSpPr>
          <p:spPr bwMode="auto">
            <a:xfrm>
              <a:off x="2848" y="154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2127" name="Line 15"/>
            <p:cNvSpPr>
              <a:spLocks noChangeShapeType="1"/>
            </p:cNvSpPr>
            <p:nvPr/>
          </p:nvSpPr>
          <p:spPr bwMode="auto">
            <a:xfrm>
              <a:off x="3648"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2128" name="Line 16"/>
            <p:cNvSpPr>
              <a:spLocks noChangeShapeType="1"/>
            </p:cNvSpPr>
            <p:nvPr/>
          </p:nvSpPr>
          <p:spPr bwMode="auto">
            <a:xfrm>
              <a:off x="4464" y="1536"/>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2129" name="Line 17"/>
            <p:cNvSpPr>
              <a:spLocks noChangeShapeType="1"/>
            </p:cNvSpPr>
            <p:nvPr/>
          </p:nvSpPr>
          <p:spPr bwMode="auto">
            <a:xfrm>
              <a:off x="864" y="2544"/>
              <a:ext cx="24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2130" name="Line 18"/>
            <p:cNvSpPr>
              <a:spLocks noChangeShapeType="1"/>
            </p:cNvSpPr>
            <p:nvPr/>
          </p:nvSpPr>
          <p:spPr bwMode="auto">
            <a:xfrm>
              <a:off x="2016"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2131" name="Line 19"/>
            <p:cNvSpPr>
              <a:spLocks noChangeShapeType="1"/>
            </p:cNvSpPr>
            <p:nvPr/>
          </p:nvSpPr>
          <p:spPr bwMode="auto">
            <a:xfrm>
              <a:off x="2848" y="255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2132" name="Line 20"/>
            <p:cNvSpPr>
              <a:spLocks noChangeShapeType="1"/>
            </p:cNvSpPr>
            <p:nvPr/>
          </p:nvSpPr>
          <p:spPr bwMode="auto">
            <a:xfrm>
              <a:off x="3648"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2133" name="Line 21"/>
            <p:cNvSpPr>
              <a:spLocks noChangeShapeType="1"/>
            </p:cNvSpPr>
            <p:nvPr/>
          </p:nvSpPr>
          <p:spPr bwMode="auto">
            <a:xfrm>
              <a:off x="4464" y="2544"/>
              <a:ext cx="1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2134" name="Text Box 22"/>
          <p:cNvSpPr txBox="1">
            <a:spLocks noChangeArrowheads="1"/>
          </p:cNvSpPr>
          <p:nvPr/>
        </p:nvSpPr>
        <p:spPr bwMode="auto">
          <a:xfrm>
            <a:off x="4267201" y="2362200"/>
            <a:ext cx="3988079" cy="1341906"/>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pPr>
            <a:r>
              <a:rPr lang="en-US" altLang="zh-CN" sz="2800">
                <a:ea typeface="宋体" panose="02010600030101010101" pitchFamily="2" charset="-122"/>
              </a:rPr>
              <a:t>Rotors: (26!)</a:t>
            </a:r>
            <a:r>
              <a:rPr lang="en-US" altLang="zh-CN" sz="2800" baseline="30000">
                <a:ea typeface="宋体" panose="02010600030101010101" pitchFamily="2" charset="-122"/>
              </a:rPr>
              <a:t>3</a:t>
            </a:r>
            <a:r>
              <a:rPr lang="en-US" altLang="zh-CN" sz="2800">
                <a:ea typeface="宋体" panose="02010600030101010101" pitchFamily="2" charset="-122"/>
              </a:rPr>
              <a:t> </a:t>
            </a:r>
            <a:r>
              <a:rPr lang="en-US" altLang="zh-CN" sz="2800">
                <a:ea typeface="宋体" panose="02010600030101010101" pitchFamily="2" charset="-122"/>
                <a:sym typeface="Symbol" panose="05050102010706020507" pitchFamily="18" charset="2"/>
              </a:rPr>
              <a:t></a:t>
            </a:r>
            <a:r>
              <a:rPr lang="en-US" altLang="zh-CN" sz="2800">
                <a:ea typeface="宋体" panose="02010600030101010101" pitchFamily="2" charset="-122"/>
              </a:rPr>
              <a:t> 4 * 10</a:t>
            </a:r>
            <a:r>
              <a:rPr lang="en-US" altLang="zh-CN" sz="2800" baseline="30000">
                <a:ea typeface="宋体" panose="02010600030101010101" pitchFamily="2" charset="-122"/>
              </a:rPr>
              <a:t>26</a:t>
            </a:r>
            <a:r>
              <a:rPr lang="en-US" altLang="zh-CN" sz="2800">
                <a:ea typeface="宋体" panose="02010600030101010101" pitchFamily="2" charset="-122"/>
              </a:rPr>
              <a:t> </a:t>
            </a:r>
          </a:p>
          <a:p>
            <a:r>
              <a:rPr lang="en-US" altLang="zh-CN" sz="2800">
                <a:ea typeface="宋体" panose="02010600030101010101" pitchFamily="2" charset="-122"/>
              </a:rPr>
              <a:t>Ring settings: 26</a:t>
            </a:r>
            <a:r>
              <a:rPr lang="en-US" altLang="zh-CN" sz="2800" baseline="30000">
                <a:ea typeface="宋体" panose="02010600030101010101" pitchFamily="2" charset="-122"/>
              </a:rPr>
              <a:t>2</a:t>
            </a:r>
            <a:r>
              <a:rPr lang="en-US" altLang="zh-CN" sz="2800">
                <a:ea typeface="宋体" panose="02010600030101010101" pitchFamily="2" charset="-122"/>
              </a:rPr>
              <a:t> = 676</a:t>
            </a:r>
          </a:p>
          <a:p>
            <a:r>
              <a:rPr lang="en-US" altLang="zh-CN" sz="2800">
                <a:ea typeface="宋体" panose="02010600030101010101" pitchFamily="2" charset="-122"/>
              </a:rPr>
              <a:t>Message Key: 26</a:t>
            </a:r>
            <a:r>
              <a:rPr lang="en-US" altLang="zh-CN" sz="2800" baseline="30000">
                <a:ea typeface="宋体" panose="02010600030101010101" pitchFamily="2" charset="-122"/>
              </a:rPr>
              <a:t>3</a:t>
            </a:r>
            <a:r>
              <a:rPr lang="en-US" altLang="zh-CN" sz="2800">
                <a:ea typeface="宋体" panose="02010600030101010101" pitchFamily="2" charset="-122"/>
              </a:rPr>
              <a:t> = 17576</a:t>
            </a:r>
          </a:p>
        </p:txBody>
      </p:sp>
      <p:sp>
        <p:nvSpPr>
          <p:cNvPr id="602135" name="Text Box 23"/>
          <p:cNvSpPr txBox="1">
            <a:spLocks noChangeArrowheads="1"/>
          </p:cNvSpPr>
          <p:nvPr/>
        </p:nvSpPr>
        <p:spPr bwMode="auto">
          <a:xfrm>
            <a:off x="4267200" y="3854450"/>
            <a:ext cx="5791200" cy="1261884"/>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ea typeface="宋体" panose="02010600030101010101" pitchFamily="2" charset="-122"/>
              </a:rPr>
              <a:t>Reflector:</a:t>
            </a:r>
          </a:p>
          <a:p>
            <a:pPr lvl="1"/>
            <a:r>
              <a:rPr lang="en-US" altLang="zh-CN" sz="2400">
                <a:ea typeface="宋体" panose="02010600030101010101" pitchFamily="2" charset="-122"/>
              </a:rPr>
              <a:t>	(26 * 25 / 2) * (24 * 23 / 2) </a:t>
            </a:r>
          </a:p>
          <a:p>
            <a:pPr lvl="1"/>
            <a:r>
              <a:rPr lang="en-US" altLang="zh-CN" sz="2400">
                <a:ea typeface="宋体" panose="02010600030101010101" pitchFamily="2" charset="-122"/>
              </a:rPr>
              <a:t>	* … * (2 * 2) / 13!  </a:t>
            </a:r>
            <a:r>
              <a:rPr lang="en-US" altLang="zh-CN" sz="2400">
                <a:ea typeface="宋体" panose="02010600030101010101" pitchFamily="2" charset="-122"/>
                <a:sym typeface="Symbol" panose="05050102010706020507" pitchFamily="18" charset="2"/>
              </a:rPr>
              <a:t></a:t>
            </a:r>
            <a:r>
              <a:rPr lang="en-US" altLang="zh-CN" sz="2400">
                <a:ea typeface="宋体" panose="02010600030101010101" pitchFamily="2" charset="-122"/>
              </a:rPr>
              <a:t> 8 * 10</a:t>
            </a:r>
            <a:r>
              <a:rPr lang="en-US" altLang="zh-CN" sz="2400" baseline="30000">
                <a:ea typeface="宋体" panose="02010600030101010101" pitchFamily="2" charset="-122"/>
              </a:rPr>
              <a:t>12</a:t>
            </a:r>
            <a:endParaRPr lang="en-US" altLang="zh-CN" sz="2800" baseline="30000">
              <a:ea typeface="宋体" panose="02010600030101010101" pitchFamily="2" charset="-122"/>
            </a:endParaRPr>
          </a:p>
        </p:txBody>
      </p:sp>
      <p:sp>
        <p:nvSpPr>
          <p:cNvPr id="602136" name="Text Box 24"/>
          <p:cNvSpPr txBox="1">
            <a:spLocks noChangeArrowheads="1"/>
          </p:cNvSpPr>
          <p:nvPr/>
        </p:nvSpPr>
        <p:spPr bwMode="auto">
          <a:xfrm>
            <a:off x="2649538" y="5341939"/>
            <a:ext cx="5686428" cy="83099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Total: </a:t>
            </a:r>
            <a:r>
              <a:rPr lang="en-US" altLang="zh-CN" sz="2400">
                <a:ea typeface="宋体" panose="02010600030101010101" pitchFamily="2" charset="-122"/>
                <a:sym typeface="Symbol" panose="05050102010706020507" pitchFamily="18" charset="2"/>
              </a:rPr>
              <a:t> 6 * 10</a:t>
            </a:r>
            <a:r>
              <a:rPr lang="en-US" altLang="zh-CN" sz="2400" baseline="30000">
                <a:ea typeface="宋体" panose="02010600030101010101" pitchFamily="2" charset="-122"/>
                <a:sym typeface="Symbol" panose="05050102010706020507" pitchFamily="18" charset="2"/>
              </a:rPr>
              <a:t>110</a:t>
            </a:r>
            <a:r>
              <a:rPr lang="en-US" altLang="zh-CN" sz="2400">
                <a:ea typeface="宋体" panose="02010600030101010101" pitchFamily="2" charset="-122"/>
                <a:sym typeface="Symbol" panose="05050102010706020507" pitchFamily="18" charset="2"/>
              </a:rPr>
              <a:t>  </a:t>
            </a:r>
            <a:r>
              <a:rPr lang="en-US" altLang="zh-CN" sz="2400">
                <a:ea typeface="宋体" panose="02010600030101010101" pitchFamily="2" charset="-122"/>
              </a:rPr>
              <a:t>(not all are different)</a:t>
            </a:r>
          </a:p>
          <a:p>
            <a:r>
              <a:rPr lang="en-US" altLang="zh-CN" sz="2400">
                <a:ea typeface="宋体" panose="02010600030101010101" pitchFamily="2" charset="-122"/>
              </a:rPr>
              <a:t>		&gt;&gt; 10</a:t>
            </a:r>
            <a:r>
              <a:rPr lang="en-US" altLang="zh-CN" sz="2400" baseline="30000">
                <a:ea typeface="宋体" panose="02010600030101010101" pitchFamily="2" charset="-122"/>
              </a:rPr>
              <a:t>84</a:t>
            </a:r>
            <a:r>
              <a:rPr lang="en-US" altLang="zh-CN" sz="2400">
                <a:ea typeface="宋体" panose="02010600030101010101" pitchFamily="2" charset="-122"/>
              </a:rPr>
              <a:t> atoms in the universe</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91</a:t>
            </a:fld>
            <a:endParaRPr lang="zh-CN" altLang="en-US"/>
          </a:p>
        </p:txBody>
      </p:sp>
      <p:sp>
        <p:nvSpPr>
          <p:cNvPr id="2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2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2995486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2115">
                                            <p:txEl>
                                              <p:pRg st="0" end="0"/>
                                            </p:txEl>
                                          </p:spTgt>
                                        </p:tgtEl>
                                        <p:attrNameLst>
                                          <p:attrName>style.visibility</p:attrName>
                                        </p:attrNameLst>
                                      </p:cBhvr>
                                      <p:to>
                                        <p:strVal val="visible"/>
                                      </p:to>
                                    </p:set>
                                    <p:animEffect transition="in" filter="dissolve">
                                      <p:cBhvr>
                                        <p:cTn id="7" dur="500"/>
                                        <p:tgtEl>
                                          <p:spTgt spid="602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2115">
                                            <p:txEl>
                                              <p:pRg st="1" end="1"/>
                                            </p:txEl>
                                          </p:spTgt>
                                        </p:tgtEl>
                                        <p:attrNameLst>
                                          <p:attrName>style.visibility</p:attrName>
                                        </p:attrNameLst>
                                      </p:cBhvr>
                                      <p:to>
                                        <p:strVal val="visible"/>
                                      </p:to>
                                    </p:set>
                                    <p:animEffect transition="in" filter="dissolve">
                                      <p:cBhvr>
                                        <p:cTn id="12" dur="500"/>
                                        <p:tgtEl>
                                          <p:spTgt spid="602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2134"/>
                                        </p:tgtEl>
                                        <p:attrNameLst>
                                          <p:attrName>style.visibility</p:attrName>
                                        </p:attrNameLst>
                                      </p:cBhvr>
                                      <p:to>
                                        <p:strVal val="visible"/>
                                      </p:to>
                                    </p:set>
                                    <p:animEffect transition="in" filter="dissolve">
                                      <p:cBhvr>
                                        <p:cTn id="17" dur="500"/>
                                        <p:tgtEl>
                                          <p:spTgt spid="6021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02135"/>
                                        </p:tgtEl>
                                        <p:attrNameLst>
                                          <p:attrName>style.visibility</p:attrName>
                                        </p:attrNameLst>
                                      </p:cBhvr>
                                      <p:to>
                                        <p:strVal val="visible"/>
                                      </p:to>
                                    </p:set>
                                    <p:animEffect transition="in" filter="dissolve">
                                      <p:cBhvr>
                                        <p:cTn id="22" dur="500"/>
                                        <p:tgtEl>
                                          <p:spTgt spid="602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5" grpId="0" build="p"/>
      <p:bldP spid="602134" grpId="0"/>
      <p:bldP spid="60213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a:xfrm>
            <a:off x="2200275" y="169863"/>
            <a:ext cx="7772400" cy="1143000"/>
          </a:xfrm>
        </p:spPr>
        <p:txBody>
          <a:bodyPr/>
          <a:lstStyle/>
          <a:p>
            <a:r>
              <a:rPr lang="en-US" altLang="zh-CN">
                <a:ea typeface="宋体" panose="02010600030101010101" pitchFamily="2" charset="-122"/>
              </a:rPr>
              <a:t>Reducing Key Space</a:t>
            </a:r>
          </a:p>
        </p:txBody>
      </p:sp>
      <p:sp>
        <p:nvSpPr>
          <p:cNvPr id="654339" name="Rectangle 3"/>
          <p:cNvSpPr>
            <a:spLocks noGrp="1" noChangeArrowheads="1"/>
          </p:cNvSpPr>
          <p:nvPr>
            <p:ph type="body" idx="1"/>
          </p:nvPr>
        </p:nvSpPr>
        <p:spPr>
          <a:xfrm>
            <a:off x="2070100" y="1144588"/>
            <a:ext cx="8426450" cy="1219200"/>
          </a:xfrm>
        </p:spPr>
        <p:txBody>
          <a:bodyPr/>
          <a:lstStyle/>
          <a:p>
            <a:pPr>
              <a:lnSpc>
                <a:spcPct val="90000"/>
              </a:lnSpc>
              <a:buFontTx/>
              <a:buNone/>
            </a:pPr>
            <a:r>
              <a:rPr lang="en-US" altLang="zh-CN">
                <a:ea typeface="宋体" panose="02010600030101010101" pitchFamily="2" charset="-122"/>
              </a:rPr>
              <a:t>Plugboard with 6 plugs </a:t>
            </a:r>
            <a:r>
              <a:rPr lang="en-US" altLang="zh-CN" baseline="30000">
                <a:ea typeface="宋体" panose="02010600030101010101" pitchFamily="2" charset="-122"/>
                <a:sym typeface="Symbol" panose="05050102010706020507" pitchFamily="18" charset="2"/>
              </a:rPr>
              <a:t></a:t>
            </a:r>
            <a:r>
              <a:rPr lang="en-US" altLang="zh-CN">
                <a:ea typeface="宋体" panose="02010600030101010101" pitchFamily="2" charset="-122"/>
              </a:rPr>
              <a:t> 10</a:t>
            </a:r>
            <a:r>
              <a:rPr lang="en-US" altLang="zh-CN" baseline="30000">
                <a:ea typeface="宋体" panose="02010600030101010101" pitchFamily="2" charset="-122"/>
              </a:rPr>
              <a:t>11</a:t>
            </a:r>
            <a:r>
              <a:rPr lang="en-US" altLang="zh-CN">
                <a:ea typeface="宋体" panose="02010600030101010101" pitchFamily="2" charset="-122"/>
              </a:rPr>
              <a:t> </a:t>
            </a:r>
            <a:endParaRPr lang="en-US" altLang="zh-CN" baseline="30000">
              <a:ea typeface="宋体" panose="02010600030101010101" pitchFamily="2" charset="-122"/>
              <a:sym typeface="Symbol" panose="05050102010706020507" pitchFamily="18" charset="2"/>
            </a:endParaRPr>
          </a:p>
        </p:txBody>
      </p:sp>
      <p:sp>
        <p:nvSpPr>
          <p:cNvPr id="654358" name="Text Box 22"/>
          <p:cNvSpPr txBox="1">
            <a:spLocks noChangeArrowheads="1"/>
          </p:cNvSpPr>
          <p:nvPr/>
        </p:nvSpPr>
        <p:spPr bwMode="auto">
          <a:xfrm>
            <a:off x="2122489" y="1657350"/>
            <a:ext cx="3988079" cy="1341906"/>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pPr>
            <a:r>
              <a:rPr lang="en-US" altLang="zh-CN" sz="2800">
                <a:solidFill>
                  <a:srgbClr val="FF0000"/>
                </a:solidFill>
                <a:ea typeface="宋体" panose="02010600030101010101" pitchFamily="2" charset="-122"/>
              </a:rPr>
              <a:t>Rotors: (26!)</a:t>
            </a:r>
            <a:r>
              <a:rPr lang="en-US" altLang="zh-CN" sz="2800" baseline="30000">
                <a:solidFill>
                  <a:srgbClr val="FF0000"/>
                </a:solidFill>
                <a:ea typeface="宋体" panose="02010600030101010101" pitchFamily="2" charset="-122"/>
              </a:rPr>
              <a:t>3</a:t>
            </a:r>
            <a:r>
              <a:rPr lang="en-US" altLang="zh-CN" sz="2800">
                <a:solidFill>
                  <a:srgbClr val="FF0000"/>
                </a:solidFill>
                <a:ea typeface="宋体" panose="02010600030101010101" pitchFamily="2" charset="-122"/>
              </a:rPr>
              <a:t> </a:t>
            </a:r>
            <a:r>
              <a:rPr lang="en-US" altLang="zh-CN" sz="2800">
                <a:solidFill>
                  <a:srgbClr val="FF0000"/>
                </a:solidFill>
                <a:ea typeface="宋体" panose="02010600030101010101" pitchFamily="2" charset="-122"/>
                <a:sym typeface="Symbol" panose="05050102010706020507" pitchFamily="18" charset="2"/>
              </a:rPr>
              <a:t></a:t>
            </a:r>
            <a:r>
              <a:rPr lang="en-US" altLang="zh-CN" sz="2800">
                <a:solidFill>
                  <a:srgbClr val="FF0000"/>
                </a:solidFill>
                <a:ea typeface="宋体" panose="02010600030101010101" pitchFamily="2" charset="-122"/>
              </a:rPr>
              <a:t> 4 * 10</a:t>
            </a:r>
            <a:r>
              <a:rPr lang="en-US" altLang="zh-CN" sz="2800" baseline="30000">
                <a:solidFill>
                  <a:srgbClr val="FF0000"/>
                </a:solidFill>
                <a:ea typeface="宋体" panose="02010600030101010101" pitchFamily="2" charset="-122"/>
              </a:rPr>
              <a:t>26</a:t>
            </a:r>
            <a:r>
              <a:rPr lang="en-US" altLang="zh-CN" sz="2800">
                <a:ea typeface="宋体" panose="02010600030101010101" pitchFamily="2" charset="-122"/>
              </a:rPr>
              <a:t> </a:t>
            </a:r>
          </a:p>
          <a:p>
            <a:r>
              <a:rPr lang="en-US" altLang="zh-CN" sz="2800">
                <a:ea typeface="宋体" panose="02010600030101010101" pitchFamily="2" charset="-122"/>
              </a:rPr>
              <a:t>Ring settings: 26</a:t>
            </a:r>
            <a:r>
              <a:rPr lang="en-US" altLang="zh-CN" sz="2800" baseline="30000">
                <a:ea typeface="宋体" panose="02010600030101010101" pitchFamily="2" charset="-122"/>
              </a:rPr>
              <a:t>2</a:t>
            </a:r>
            <a:r>
              <a:rPr lang="en-US" altLang="zh-CN" sz="2800">
                <a:ea typeface="宋体" panose="02010600030101010101" pitchFamily="2" charset="-122"/>
              </a:rPr>
              <a:t> = 676</a:t>
            </a:r>
          </a:p>
          <a:p>
            <a:r>
              <a:rPr lang="en-US" altLang="zh-CN" sz="2800">
                <a:ea typeface="宋体" panose="02010600030101010101" pitchFamily="2" charset="-122"/>
              </a:rPr>
              <a:t>Message Key: 26</a:t>
            </a:r>
            <a:r>
              <a:rPr lang="en-US" altLang="zh-CN" sz="2800" baseline="30000">
                <a:ea typeface="宋体" panose="02010600030101010101" pitchFamily="2" charset="-122"/>
              </a:rPr>
              <a:t>3</a:t>
            </a:r>
            <a:r>
              <a:rPr lang="en-US" altLang="zh-CN" sz="2800">
                <a:ea typeface="宋体" panose="02010600030101010101" pitchFamily="2" charset="-122"/>
              </a:rPr>
              <a:t> = 17576</a:t>
            </a:r>
          </a:p>
        </p:txBody>
      </p:sp>
      <p:sp>
        <p:nvSpPr>
          <p:cNvPr id="654359" name="Text Box 23"/>
          <p:cNvSpPr txBox="1">
            <a:spLocks noChangeArrowheads="1"/>
          </p:cNvSpPr>
          <p:nvPr/>
        </p:nvSpPr>
        <p:spPr bwMode="auto">
          <a:xfrm>
            <a:off x="2155825" y="2952751"/>
            <a:ext cx="5791200" cy="519113"/>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solidFill>
                  <a:srgbClr val="FF0000"/>
                </a:solidFill>
                <a:ea typeface="宋体" panose="02010600030101010101" pitchFamily="2" charset="-122"/>
              </a:rPr>
              <a:t>Reflector:</a:t>
            </a:r>
            <a:r>
              <a:rPr lang="en-US" altLang="zh-CN" sz="2400">
                <a:solidFill>
                  <a:srgbClr val="FF0000"/>
                </a:solidFill>
                <a:ea typeface="宋体" panose="02010600030101010101" pitchFamily="2" charset="-122"/>
              </a:rPr>
              <a:t> </a:t>
            </a:r>
            <a:r>
              <a:rPr lang="en-US" altLang="zh-CN" sz="2400">
                <a:solidFill>
                  <a:srgbClr val="FF0000"/>
                </a:solidFill>
                <a:ea typeface="宋体" panose="02010600030101010101" pitchFamily="2" charset="-122"/>
                <a:sym typeface="Symbol" panose="05050102010706020507" pitchFamily="18" charset="2"/>
              </a:rPr>
              <a:t></a:t>
            </a:r>
            <a:r>
              <a:rPr lang="en-US" altLang="zh-CN" sz="2400">
                <a:solidFill>
                  <a:srgbClr val="FF0000"/>
                </a:solidFill>
                <a:ea typeface="宋体" panose="02010600030101010101" pitchFamily="2" charset="-122"/>
              </a:rPr>
              <a:t> 8 * 10</a:t>
            </a:r>
            <a:r>
              <a:rPr lang="en-US" altLang="zh-CN" sz="2400" baseline="30000">
                <a:solidFill>
                  <a:srgbClr val="FF0000"/>
                </a:solidFill>
                <a:ea typeface="宋体" panose="02010600030101010101" pitchFamily="2" charset="-122"/>
              </a:rPr>
              <a:t>12</a:t>
            </a:r>
            <a:endParaRPr lang="en-US" altLang="zh-CN" sz="2800" baseline="30000">
              <a:solidFill>
                <a:srgbClr val="FF0000"/>
              </a:solidFill>
              <a:ea typeface="宋体" panose="02010600030101010101" pitchFamily="2" charset="-122"/>
            </a:endParaRPr>
          </a:p>
        </p:txBody>
      </p:sp>
      <p:pic>
        <p:nvPicPr>
          <p:cNvPr id="654363"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7288" y="3016251"/>
            <a:ext cx="4265612" cy="3198813"/>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4364"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1" y="3522664"/>
            <a:ext cx="2333625" cy="249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92</a:t>
            </a:fld>
            <a:endParaRPr lang="zh-CN" altLang="en-US"/>
          </a:p>
        </p:txBody>
      </p:sp>
      <p:sp>
        <p:nvSpPr>
          <p:cNvPr id="9"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10"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22342193"/>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a:xfrm>
            <a:off x="7162800" y="609600"/>
            <a:ext cx="2819400" cy="2667000"/>
          </a:xfrm>
        </p:spPr>
        <p:txBody>
          <a:bodyPr/>
          <a:lstStyle/>
          <a:p>
            <a:r>
              <a:rPr lang="en-US" altLang="zh-CN">
                <a:ea typeface="宋体" panose="02010600030101010101" pitchFamily="2" charset="-122"/>
              </a:rPr>
              <a:t>Capture a Machine</a:t>
            </a:r>
          </a:p>
        </p:txBody>
      </p:sp>
      <p:sp>
        <p:nvSpPr>
          <p:cNvPr id="603139" name="Rectangle 3"/>
          <p:cNvSpPr>
            <a:spLocks noGrp="1" noChangeArrowheads="1"/>
          </p:cNvSpPr>
          <p:nvPr>
            <p:ph type="body" idx="1"/>
          </p:nvPr>
        </p:nvSpPr>
        <p:spPr>
          <a:xfrm>
            <a:off x="1817688" y="3444875"/>
            <a:ext cx="8534400" cy="2514600"/>
          </a:xfrm>
        </p:spPr>
        <p:txBody>
          <a:bodyPr/>
          <a:lstStyle/>
          <a:p>
            <a:pPr>
              <a:buFontTx/>
              <a:buNone/>
            </a:pPr>
            <a:r>
              <a:rPr lang="en-US" altLang="zh-CN" sz="2400">
                <a:ea typeface="宋体" panose="02010600030101010101" pitchFamily="2" charset="-122"/>
              </a:rPr>
              <a:t>	“This fictional movie about a fictional U.S. submarine mission is followed by a mention in the end credits of those actual British missions. Oh, the British deciphered the Enigma code, too. Come to think of it, they pretty much did everything in real life that the Americans do in this movie.”</a:t>
            </a:r>
          </a:p>
          <a:p>
            <a:pPr algn="r">
              <a:buFontTx/>
              <a:buNone/>
            </a:pPr>
            <a:r>
              <a:rPr lang="en-US" altLang="zh-CN" sz="2400">
                <a:ea typeface="宋体" panose="02010600030101010101" pitchFamily="2" charset="-122"/>
              </a:rPr>
              <a:t>				Roger Ebert’s review of </a:t>
            </a:r>
            <a:r>
              <a:rPr lang="en-US" altLang="zh-CN" sz="2400" b="1">
                <a:ea typeface="宋体" panose="02010600030101010101" pitchFamily="2" charset="-122"/>
              </a:rPr>
              <a:t>U-571</a:t>
            </a:r>
          </a:p>
        </p:txBody>
      </p:sp>
      <p:pic>
        <p:nvPicPr>
          <p:cNvPr id="603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6" y="420688"/>
            <a:ext cx="4727575" cy="283686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1FF18F41-E0A9-4F72-861C-BE4AABE77BA0}" type="slidenum">
              <a:rPr lang="zh-CN" altLang="en-US" smtClean="0"/>
              <a:t>93</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93675229"/>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lstStyle/>
          <a:p>
            <a:r>
              <a:rPr lang="en-US" altLang="zh-CN">
                <a:ea typeface="宋体" panose="02010600030101010101" pitchFamily="2" charset="-122"/>
              </a:rPr>
              <a:t>Codebook (Rotor Settings)</a:t>
            </a:r>
          </a:p>
        </p:txBody>
      </p:sp>
      <p:pic>
        <p:nvPicPr>
          <p:cNvPr id="657412" name="Picture 4"/>
          <p:cNvPicPr>
            <a:picLocks noChangeAspect="1" noChangeArrowheads="1"/>
          </p:cNvPicPr>
          <p:nvPr/>
        </p:nvPicPr>
        <p:blipFill>
          <a:blip r:embed="rId2">
            <a:extLst>
              <a:ext uri="{28A0092B-C50C-407E-A947-70E740481C1C}">
                <a14:useLocalDpi xmlns:a14="http://schemas.microsoft.com/office/drawing/2010/main" val="0"/>
              </a:ext>
            </a:extLst>
          </a:blip>
          <a:srcRect r="23827" b="25179"/>
          <a:stretch>
            <a:fillRect/>
          </a:stretch>
        </p:blipFill>
        <p:spPr bwMode="auto">
          <a:xfrm>
            <a:off x="2154238" y="1273176"/>
            <a:ext cx="7980362" cy="500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13" name="Rectangle 5"/>
          <p:cNvSpPr>
            <a:spLocks noChangeArrowheads="1"/>
          </p:cNvSpPr>
          <p:nvPr/>
        </p:nvSpPr>
        <p:spPr bwMode="auto">
          <a:xfrm>
            <a:off x="6716713" y="5401747"/>
            <a:ext cx="3276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DD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r>
              <a:rPr lang="en-US" altLang="zh-CN">
                <a:ea typeface="宋体" panose="02010600030101010101" pitchFamily="2" charset="-122"/>
              </a:rPr>
              <a:t>Captured from a U-Boat</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94</a:t>
            </a:fld>
            <a:endParaRPr lang="zh-CN" altLang="en-US"/>
          </a:p>
        </p:txBody>
      </p:sp>
      <p:sp>
        <p:nvSpPr>
          <p:cNvPr id="6"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7"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19962011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2200275" y="169863"/>
            <a:ext cx="7772400" cy="1143000"/>
          </a:xfrm>
        </p:spPr>
        <p:txBody>
          <a:bodyPr/>
          <a:lstStyle/>
          <a:p>
            <a:r>
              <a:rPr lang="en-US" altLang="zh-CN">
                <a:ea typeface="宋体" panose="02010600030101010101" pitchFamily="2" charset="-122"/>
              </a:rPr>
              <a:t>Key Space</a:t>
            </a:r>
          </a:p>
        </p:txBody>
      </p:sp>
      <p:sp>
        <p:nvSpPr>
          <p:cNvPr id="604163" name="Rectangle 3"/>
          <p:cNvSpPr>
            <a:spLocks noGrp="1" noChangeArrowheads="1"/>
          </p:cNvSpPr>
          <p:nvPr>
            <p:ph type="body" idx="1"/>
          </p:nvPr>
        </p:nvSpPr>
        <p:spPr>
          <a:xfrm>
            <a:off x="4278313" y="1219200"/>
            <a:ext cx="6184900" cy="1219200"/>
          </a:xfrm>
        </p:spPr>
        <p:txBody>
          <a:bodyPr/>
          <a:lstStyle/>
          <a:p>
            <a:pPr>
              <a:lnSpc>
                <a:spcPct val="90000"/>
              </a:lnSpc>
              <a:buFontTx/>
              <a:buNone/>
            </a:pPr>
            <a:r>
              <a:rPr lang="en-US" altLang="zh-CN">
                <a:ea typeface="宋体" panose="02010600030101010101" pitchFamily="2" charset="-122"/>
              </a:rPr>
              <a:t>Plugboard with 6 plugs:</a:t>
            </a:r>
          </a:p>
          <a:p>
            <a:pPr lvl="1">
              <a:lnSpc>
                <a:spcPct val="90000"/>
              </a:lnSpc>
              <a:buFontTx/>
              <a:buNone/>
            </a:pPr>
            <a:r>
              <a:rPr lang="en-US" altLang="zh-CN">
                <a:ea typeface="宋体" panose="02010600030101010101" pitchFamily="2" charset="-122"/>
              </a:rPr>
              <a:t>	(26 * 25/2) * … * (16*15 / 2) / 6! </a:t>
            </a:r>
            <a:r>
              <a:rPr lang="en-US" altLang="zh-CN" baseline="30000">
                <a:ea typeface="宋体" panose="02010600030101010101" pitchFamily="2" charset="-122"/>
                <a:sym typeface="Symbol" panose="05050102010706020507" pitchFamily="18" charset="2"/>
              </a:rPr>
              <a:t></a:t>
            </a:r>
            <a:r>
              <a:rPr lang="en-US" altLang="zh-CN">
                <a:ea typeface="宋体" panose="02010600030101010101" pitchFamily="2" charset="-122"/>
              </a:rPr>
              <a:t> 10</a:t>
            </a:r>
            <a:r>
              <a:rPr lang="en-US" altLang="zh-CN" baseline="30000">
                <a:ea typeface="宋体" panose="02010600030101010101" pitchFamily="2" charset="-122"/>
              </a:rPr>
              <a:t>11</a:t>
            </a:r>
            <a:r>
              <a:rPr lang="en-US" altLang="zh-CN">
                <a:ea typeface="宋体" panose="02010600030101010101" pitchFamily="2" charset="-122"/>
              </a:rPr>
              <a:t> </a:t>
            </a:r>
            <a:endParaRPr lang="en-US" altLang="zh-CN" baseline="30000">
              <a:ea typeface="宋体" panose="02010600030101010101" pitchFamily="2" charset="-122"/>
              <a:sym typeface="Symbol" panose="05050102010706020507" pitchFamily="18" charset="2"/>
            </a:endParaRPr>
          </a:p>
        </p:txBody>
      </p:sp>
      <p:sp>
        <p:nvSpPr>
          <p:cNvPr id="604164" name="Text Box 4"/>
          <p:cNvSpPr txBox="1">
            <a:spLocks noChangeArrowheads="1"/>
          </p:cNvSpPr>
          <p:nvPr/>
        </p:nvSpPr>
        <p:spPr bwMode="auto">
          <a:xfrm rot="5400000">
            <a:off x="3380489" y="553166"/>
            <a:ext cx="643125" cy="24622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a:ea typeface="宋体" panose="02010600030101010101" pitchFamily="2" charset="-122"/>
              </a:rPr>
              <a:t>Plaintext</a:t>
            </a:r>
          </a:p>
        </p:txBody>
      </p:sp>
      <p:sp>
        <p:nvSpPr>
          <p:cNvPr id="604165" name="Rectangle 5"/>
          <p:cNvSpPr>
            <a:spLocks noChangeArrowheads="1"/>
          </p:cNvSpPr>
          <p:nvPr/>
        </p:nvSpPr>
        <p:spPr bwMode="auto">
          <a:xfrm rot="5400000">
            <a:off x="2601120" y="543720"/>
            <a:ext cx="769937" cy="2232025"/>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B</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Plugboard</a:t>
            </a:r>
          </a:p>
        </p:txBody>
      </p:sp>
      <p:sp>
        <p:nvSpPr>
          <p:cNvPr id="604166" name="Rectangle 6"/>
          <p:cNvSpPr>
            <a:spLocks noChangeArrowheads="1"/>
          </p:cNvSpPr>
          <p:nvPr/>
        </p:nvSpPr>
        <p:spPr bwMode="auto">
          <a:xfrm rot="5400000">
            <a:off x="2700338" y="1341438"/>
            <a:ext cx="542925" cy="22860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L</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1</a:t>
            </a:r>
          </a:p>
        </p:txBody>
      </p:sp>
      <p:sp>
        <p:nvSpPr>
          <p:cNvPr id="604167" name="Rectangle 7"/>
          <p:cNvSpPr>
            <a:spLocks noChangeArrowheads="1"/>
          </p:cNvSpPr>
          <p:nvPr/>
        </p:nvSpPr>
        <p:spPr bwMode="auto">
          <a:xfrm rot="5400000">
            <a:off x="2698751" y="2070101"/>
            <a:ext cx="525462" cy="2268537"/>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M</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2</a:t>
            </a:r>
          </a:p>
        </p:txBody>
      </p:sp>
      <p:sp>
        <p:nvSpPr>
          <p:cNvPr id="604168" name="Rectangle 8"/>
          <p:cNvSpPr>
            <a:spLocks noChangeArrowheads="1"/>
          </p:cNvSpPr>
          <p:nvPr/>
        </p:nvSpPr>
        <p:spPr bwMode="auto">
          <a:xfrm rot="5400000">
            <a:off x="2697956" y="2759869"/>
            <a:ext cx="547688" cy="22860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N</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Rotor</a:t>
            </a:r>
          </a:p>
          <a:p>
            <a:pPr algn="ctr"/>
            <a:r>
              <a:rPr lang="en-US" altLang="zh-CN" sz="1000">
                <a:ea typeface="宋体" panose="02010600030101010101" pitchFamily="2" charset="-122"/>
              </a:rPr>
              <a:t>3</a:t>
            </a:r>
          </a:p>
        </p:txBody>
      </p:sp>
      <p:sp>
        <p:nvSpPr>
          <p:cNvPr id="604169" name="Rectangle 9"/>
          <p:cNvSpPr>
            <a:spLocks noChangeArrowheads="1"/>
          </p:cNvSpPr>
          <p:nvPr/>
        </p:nvSpPr>
        <p:spPr bwMode="auto">
          <a:xfrm rot="5400000">
            <a:off x="2578101" y="3644901"/>
            <a:ext cx="836613" cy="22336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a:ea typeface="宋体" panose="02010600030101010101" pitchFamily="2" charset="-122"/>
              </a:rPr>
              <a:t>R</a:t>
            </a:r>
          </a:p>
          <a:p>
            <a:pPr algn="ctr"/>
            <a:endParaRPr lang="en-US" altLang="zh-CN" sz="1000">
              <a:ea typeface="宋体" panose="02010600030101010101" pitchFamily="2" charset="-122"/>
            </a:endParaRPr>
          </a:p>
          <a:p>
            <a:pPr algn="ctr"/>
            <a:endParaRPr lang="en-US" altLang="zh-CN" sz="1000">
              <a:ea typeface="宋体" panose="02010600030101010101" pitchFamily="2" charset="-122"/>
            </a:endParaRPr>
          </a:p>
          <a:p>
            <a:pPr algn="ctr"/>
            <a:r>
              <a:rPr lang="en-US" altLang="zh-CN" sz="1000">
                <a:ea typeface="宋体" panose="02010600030101010101" pitchFamily="2" charset="-122"/>
              </a:rPr>
              <a:t>Reflector</a:t>
            </a:r>
          </a:p>
        </p:txBody>
      </p:sp>
      <p:sp>
        <p:nvSpPr>
          <p:cNvPr id="604170" name="Text Box 10"/>
          <p:cNvSpPr txBox="1">
            <a:spLocks noChangeArrowheads="1"/>
          </p:cNvSpPr>
          <p:nvPr/>
        </p:nvSpPr>
        <p:spPr bwMode="auto">
          <a:xfrm rot="5400000">
            <a:off x="2408505" y="646828"/>
            <a:ext cx="732893" cy="24622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a:ea typeface="宋体" panose="02010600030101010101" pitchFamily="2" charset="-122"/>
              </a:rPr>
              <a:t>Ciphertext</a:t>
            </a:r>
          </a:p>
        </p:txBody>
      </p:sp>
      <p:sp>
        <p:nvSpPr>
          <p:cNvPr id="604171" name="Line 11"/>
          <p:cNvSpPr>
            <a:spLocks noChangeShapeType="1"/>
          </p:cNvSpPr>
          <p:nvPr/>
        </p:nvSpPr>
        <p:spPr bwMode="auto">
          <a:xfrm rot="5400000">
            <a:off x="3690144" y="1148557"/>
            <a:ext cx="2079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2" name="Line 12"/>
          <p:cNvSpPr>
            <a:spLocks noChangeShapeType="1"/>
          </p:cNvSpPr>
          <p:nvPr/>
        </p:nvSpPr>
        <p:spPr bwMode="auto">
          <a:xfrm rot="5400000">
            <a:off x="3711576" y="2128838"/>
            <a:ext cx="1682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3" name="Line 13"/>
          <p:cNvSpPr>
            <a:spLocks noChangeShapeType="1"/>
          </p:cNvSpPr>
          <p:nvPr/>
        </p:nvSpPr>
        <p:spPr bwMode="auto">
          <a:xfrm rot="5400000">
            <a:off x="3701257" y="2853532"/>
            <a:ext cx="1666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4" name="Line 14"/>
          <p:cNvSpPr>
            <a:spLocks noChangeShapeType="1"/>
          </p:cNvSpPr>
          <p:nvPr/>
        </p:nvSpPr>
        <p:spPr bwMode="auto">
          <a:xfrm rot="5400000">
            <a:off x="3712369" y="3550444"/>
            <a:ext cx="1666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5" name="Line 15"/>
          <p:cNvSpPr>
            <a:spLocks noChangeShapeType="1"/>
          </p:cNvSpPr>
          <p:nvPr/>
        </p:nvSpPr>
        <p:spPr bwMode="auto">
          <a:xfrm rot="5400000">
            <a:off x="3712370" y="4260057"/>
            <a:ext cx="1666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6" name="Line 16"/>
          <p:cNvSpPr>
            <a:spLocks noChangeShapeType="1"/>
          </p:cNvSpPr>
          <p:nvPr/>
        </p:nvSpPr>
        <p:spPr bwMode="auto">
          <a:xfrm rot="5400000">
            <a:off x="2574132" y="1148557"/>
            <a:ext cx="207963"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7" name="Line 17"/>
          <p:cNvSpPr>
            <a:spLocks noChangeShapeType="1"/>
          </p:cNvSpPr>
          <p:nvPr/>
        </p:nvSpPr>
        <p:spPr bwMode="auto">
          <a:xfrm rot="5400000">
            <a:off x="2595563" y="2128838"/>
            <a:ext cx="168275"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8" name="Line 18"/>
          <p:cNvSpPr>
            <a:spLocks noChangeShapeType="1"/>
          </p:cNvSpPr>
          <p:nvPr/>
        </p:nvSpPr>
        <p:spPr bwMode="auto">
          <a:xfrm rot="5400000">
            <a:off x="2585245" y="2853532"/>
            <a:ext cx="16668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79" name="Line 19"/>
          <p:cNvSpPr>
            <a:spLocks noChangeShapeType="1"/>
          </p:cNvSpPr>
          <p:nvPr/>
        </p:nvSpPr>
        <p:spPr bwMode="auto">
          <a:xfrm rot="5400000">
            <a:off x="2596356" y="3550444"/>
            <a:ext cx="166688"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80" name="Line 20"/>
          <p:cNvSpPr>
            <a:spLocks noChangeShapeType="1"/>
          </p:cNvSpPr>
          <p:nvPr/>
        </p:nvSpPr>
        <p:spPr bwMode="auto">
          <a:xfrm rot="5400000">
            <a:off x="2596357" y="4260057"/>
            <a:ext cx="16668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81" name="Text Box 21"/>
          <p:cNvSpPr txBox="1">
            <a:spLocks noChangeArrowheads="1"/>
          </p:cNvSpPr>
          <p:nvPr/>
        </p:nvSpPr>
        <p:spPr bwMode="auto">
          <a:xfrm>
            <a:off x="4267201" y="2362200"/>
            <a:ext cx="3988079" cy="1341906"/>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pPr>
            <a:r>
              <a:rPr lang="en-US" altLang="zh-CN" sz="2800">
                <a:ea typeface="宋体" panose="02010600030101010101" pitchFamily="2" charset="-122"/>
              </a:rPr>
              <a:t>Rotors: (26!)</a:t>
            </a:r>
            <a:r>
              <a:rPr lang="en-US" altLang="zh-CN" sz="2800" baseline="30000">
                <a:ea typeface="宋体" panose="02010600030101010101" pitchFamily="2" charset="-122"/>
              </a:rPr>
              <a:t>3</a:t>
            </a:r>
            <a:r>
              <a:rPr lang="en-US" altLang="zh-CN" sz="2800">
                <a:ea typeface="宋体" panose="02010600030101010101" pitchFamily="2" charset="-122"/>
              </a:rPr>
              <a:t> </a:t>
            </a:r>
            <a:r>
              <a:rPr lang="en-US" altLang="zh-CN" sz="2800">
                <a:ea typeface="宋体" panose="02010600030101010101" pitchFamily="2" charset="-122"/>
                <a:sym typeface="Symbol" panose="05050102010706020507" pitchFamily="18" charset="2"/>
              </a:rPr>
              <a:t></a:t>
            </a:r>
            <a:r>
              <a:rPr lang="en-US" altLang="zh-CN" sz="2800">
                <a:ea typeface="宋体" panose="02010600030101010101" pitchFamily="2" charset="-122"/>
              </a:rPr>
              <a:t> 4 * 10</a:t>
            </a:r>
            <a:r>
              <a:rPr lang="en-US" altLang="zh-CN" sz="2800" baseline="30000">
                <a:ea typeface="宋体" panose="02010600030101010101" pitchFamily="2" charset="-122"/>
              </a:rPr>
              <a:t>26</a:t>
            </a:r>
            <a:r>
              <a:rPr lang="en-US" altLang="zh-CN" sz="2800">
                <a:ea typeface="宋体" panose="02010600030101010101" pitchFamily="2" charset="-122"/>
              </a:rPr>
              <a:t> </a:t>
            </a:r>
          </a:p>
          <a:p>
            <a:r>
              <a:rPr lang="en-US" altLang="zh-CN" sz="2800">
                <a:ea typeface="宋体" panose="02010600030101010101" pitchFamily="2" charset="-122"/>
              </a:rPr>
              <a:t>Ring settings: 26</a:t>
            </a:r>
            <a:r>
              <a:rPr lang="en-US" altLang="zh-CN" sz="2800" baseline="30000">
                <a:ea typeface="宋体" panose="02010600030101010101" pitchFamily="2" charset="-122"/>
              </a:rPr>
              <a:t>2</a:t>
            </a:r>
            <a:r>
              <a:rPr lang="en-US" altLang="zh-CN" sz="2800">
                <a:ea typeface="宋体" panose="02010600030101010101" pitchFamily="2" charset="-122"/>
              </a:rPr>
              <a:t> = 676</a:t>
            </a:r>
          </a:p>
          <a:p>
            <a:r>
              <a:rPr lang="en-US" altLang="zh-CN" sz="2800">
                <a:ea typeface="宋体" panose="02010600030101010101" pitchFamily="2" charset="-122"/>
              </a:rPr>
              <a:t>Message Key: 26</a:t>
            </a:r>
            <a:r>
              <a:rPr lang="en-US" altLang="zh-CN" sz="2800" baseline="30000">
                <a:ea typeface="宋体" panose="02010600030101010101" pitchFamily="2" charset="-122"/>
              </a:rPr>
              <a:t>3</a:t>
            </a:r>
            <a:r>
              <a:rPr lang="en-US" altLang="zh-CN" sz="2800">
                <a:ea typeface="宋体" panose="02010600030101010101" pitchFamily="2" charset="-122"/>
              </a:rPr>
              <a:t> = 17576</a:t>
            </a:r>
          </a:p>
        </p:txBody>
      </p:sp>
      <p:sp>
        <p:nvSpPr>
          <p:cNvPr id="604182" name="Text Box 22"/>
          <p:cNvSpPr txBox="1">
            <a:spLocks noChangeArrowheads="1"/>
          </p:cNvSpPr>
          <p:nvPr/>
        </p:nvSpPr>
        <p:spPr bwMode="auto">
          <a:xfrm>
            <a:off x="4267200" y="3854450"/>
            <a:ext cx="5791200" cy="1261884"/>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ea typeface="宋体" panose="02010600030101010101" pitchFamily="2" charset="-122"/>
              </a:rPr>
              <a:t>Reflector:</a:t>
            </a:r>
          </a:p>
          <a:p>
            <a:pPr lvl="1"/>
            <a:r>
              <a:rPr lang="en-US" altLang="zh-CN" sz="2400">
                <a:ea typeface="宋体" panose="02010600030101010101" pitchFamily="2" charset="-122"/>
              </a:rPr>
              <a:t>	(26 * 25 / 2) * (24 * 23 / 2) </a:t>
            </a:r>
          </a:p>
          <a:p>
            <a:pPr lvl="1"/>
            <a:r>
              <a:rPr lang="en-US" altLang="zh-CN" sz="2400">
                <a:ea typeface="宋体" panose="02010600030101010101" pitchFamily="2" charset="-122"/>
              </a:rPr>
              <a:t>	* … * (2 * 2) / 13!  </a:t>
            </a:r>
            <a:r>
              <a:rPr lang="en-US" altLang="zh-CN" sz="2400">
                <a:ea typeface="宋体" panose="02010600030101010101" pitchFamily="2" charset="-122"/>
                <a:sym typeface="Symbol" panose="05050102010706020507" pitchFamily="18" charset="2"/>
              </a:rPr>
              <a:t></a:t>
            </a:r>
            <a:r>
              <a:rPr lang="en-US" altLang="zh-CN" sz="2400">
                <a:ea typeface="宋体" panose="02010600030101010101" pitchFamily="2" charset="-122"/>
              </a:rPr>
              <a:t> 8 * 10</a:t>
            </a:r>
            <a:r>
              <a:rPr lang="en-US" altLang="zh-CN" sz="2400" baseline="30000">
                <a:ea typeface="宋体" panose="02010600030101010101" pitchFamily="2" charset="-122"/>
              </a:rPr>
              <a:t>12</a:t>
            </a:r>
            <a:endParaRPr lang="en-US" altLang="zh-CN" sz="2800" baseline="30000">
              <a:ea typeface="宋体" panose="02010600030101010101" pitchFamily="2" charset="-122"/>
            </a:endParaRPr>
          </a:p>
        </p:txBody>
      </p:sp>
      <p:sp>
        <p:nvSpPr>
          <p:cNvPr id="604183" name="Text Box 23"/>
          <p:cNvSpPr txBox="1">
            <a:spLocks noChangeArrowheads="1"/>
          </p:cNvSpPr>
          <p:nvPr/>
        </p:nvSpPr>
        <p:spPr bwMode="auto">
          <a:xfrm>
            <a:off x="2398713" y="5335588"/>
            <a:ext cx="1660134" cy="369332"/>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Total: </a:t>
            </a:r>
            <a:r>
              <a:rPr lang="en-US" altLang="zh-CN">
                <a:ea typeface="宋体" panose="02010600030101010101" pitchFamily="2" charset="-122"/>
                <a:sym typeface="Symbol" panose="05050102010706020507" pitchFamily="18" charset="2"/>
              </a:rPr>
              <a:t> 7 * 10</a:t>
            </a:r>
            <a:r>
              <a:rPr lang="en-US" altLang="zh-CN" baseline="30000">
                <a:ea typeface="宋体" panose="02010600030101010101" pitchFamily="2" charset="-122"/>
                <a:sym typeface="Symbol" panose="05050102010706020507" pitchFamily="18" charset="2"/>
              </a:rPr>
              <a:t>19</a:t>
            </a:r>
            <a:endParaRPr lang="en-US" altLang="zh-CN" baseline="30000">
              <a:ea typeface="宋体" panose="02010600030101010101" pitchFamily="2" charset="-122"/>
            </a:endParaRPr>
          </a:p>
        </p:txBody>
      </p:sp>
      <p:sp>
        <p:nvSpPr>
          <p:cNvPr id="604184" name="Oval 24"/>
          <p:cNvSpPr>
            <a:spLocks noChangeArrowheads="1"/>
          </p:cNvSpPr>
          <p:nvPr/>
        </p:nvSpPr>
        <p:spPr bwMode="auto">
          <a:xfrm>
            <a:off x="6789738" y="2317750"/>
            <a:ext cx="1357312" cy="533400"/>
          </a:xfrm>
          <a:prstGeom prst="ellipse">
            <a:avLst/>
          </a:prstGeom>
          <a:noFill/>
          <a:ln w="34925">
            <a:solidFill>
              <a:schemeClr val="hlink"/>
            </a:solidFill>
            <a:round/>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85" name="Line 25"/>
          <p:cNvSpPr>
            <a:spLocks noChangeShapeType="1"/>
          </p:cNvSpPr>
          <p:nvPr/>
        </p:nvSpPr>
        <p:spPr bwMode="auto">
          <a:xfrm>
            <a:off x="8153400" y="2514600"/>
            <a:ext cx="381000" cy="0"/>
          </a:xfrm>
          <a:prstGeom prst="line">
            <a:avLst/>
          </a:prstGeom>
          <a:noFill/>
          <a:ln w="349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86" name="Text Box 26"/>
          <p:cNvSpPr txBox="1">
            <a:spLocks noChangeArrowheads="1"/>
          </p:cNvSpPr>
          <p:nvPr/>
        </p:nvSpPr>
        <p:spPr bwMode="auto">
          <a:xfrm>
            <a:off x="8609014" y="2320926"/>
            <a:ext cx="1620837"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5 C 3 = 60</a:t>
            </a:r>
          </a:p>
        </p:txBody>
      </p:sp>
      <p:sp>
        <p:nvSpPr>
          <p:cNvPr id="604187" name="Oval 27"/>
          <p:cNvSpPr>
            <a:spLocks noChangeArrowheads="1"/>
          </p:cNvSpPr>
          <p:nvPr/>
        </p:nvSpPr>
        <p:spPr bwMode="auto">
          <a:xfrm>
            <a:off x="4953000" y="4114800"/>
            <a:ext cx="4495800" cy="1219200"/>
          </a:xfrm>
          <a:prstGeom prst="ellipse">
            <a:avLst/>
          </a:prstGeom>
          <a:noFill/>
          <a:ln w="34925">
            <a:solidFill>
              <a:schemeClr val="hlink"/>
            </a:solidFill>
            <a:round/>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88" name="Line 28"/>
          <p:cNvSpPr>
            <a:spLocks noChangeShapeType="1"/>
          </p:cNvSpPr>
          <p:nvPr/>
        </p:nvSpPr>
        <p:spPr bwMode="auto">
          <a:xfrm>
            <a:off x="9453563" y="4775200"/>
            <a:ext cx="381000" cy="0"/>
          </a:xfrm>
          <a:prstGeom prst="line">
            <a:avLst/>
          </a:prstGeom>
          <a:noFill/>
          <a:ln w="349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189" name="Text Box 29"/>
          <p:cNvSpPr txBox="1">
            <a:spLocks noChangeArrowheads="1"/>
          </p:cNvSpPr>
          <p:nvPr/>
        </p:nvSpPr>
        <p:spPr bwMode="auto">
          <a:xfrm>
            <a:off x="9856788" y="4572000"/>
            <a:ext cx="430212" cy="45720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ea typeface="宋体" panose="02010600030101010101" pitchFamily="2" charset="-122"/>
              </a:rPr>
              <a:t>1</a:t>
            </a:r>
          </a:p>
        </p:txBody>
      </p:sp>
      <p:sp>
        <p:nvSpPr>
          <p:cNvPr id="604190" name="Text Box 30"/>
          <p:cNvSpPr txBox="1">
            <a:spLocks noChangeArrowheads="1"/>
          </p:cNvSpPr>
          <p:nvPr/>
        </p:nvSpPr>
        <p:spPr bwMode="auto">
          <a:xfrm>
            <a:off x="4356100" y="5822951"/>
            <a:ext cx="5186292"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(&gt; 2</a:t>
            </a:r>
            <a:r>
              <a:rPr lang="en-US" altLang="zh-CN" sz="2400" baseline="30000">
                <a:ea typeface="宋体" panose="02010600030101010101" pitchFamily="2" charset="-122"/>
              </a:rPr>
              <a:t>64</a:t>
            </a:r>
            <a:r>
              <a:rPr lang="en-US" altLang="zh-CN" sz="2400">
                <a:ea typeface="宋体" panose="02010600030101010101" pitchFamily="2" charset="-122"/>
              </a:rPr>
              <a:t>, still too big for exhaustive search)</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95</a:t>
            </a:fld>
            <a:endParaRPr lang="zh-CN" altLang="en-US"/>
          </a:p>
        </p:txBody>
      </p:sp>
      <p:sp>
        <p:nvSpPr>
          <p:cNvPr id="32"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33"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0107244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4184"/>
                                        </p:tgtEl>
                                        <p:attrNameLst>
                                          <p:attrName>style.visibility</p:attrName>
                                        </p:attrNameLst>
                                      </p:cBhvr>
                                      <p:to>
                                        <p:strVal val="visible"/>
                                      </p:to>
                                    </p:set>
                                    <p:animEffect transition="in" filter="dissolve">
                                      <p:cBhvr>
                                        <p:cTn id="7" dur="500"/>
                                        <p:tgtEl>
                                          <p:spTgt spid="60418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04185"/>
                                        </p:tgtEl>
                                        <p:attrNameLst>
                                          <p:attrName>style.visibility</p:attrName>
                                        </p:attrNameLst>
                                      </p:cBhvr>
                                      <p:to>
                                        <p:strVal val="visible"/>
                                      </p:to>
                                    </p:set>
                                    <p:animEffect transition="in" filter="dissolve">
                                      <p:cBhvr>
                                        <p:cTn id="10" dur="500"/>
                                        <p:tgtEl>
                                          <p:spTgt spid="60418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04186"/>
                                        </p:tgtEl>
                                        <p:attrNameLst>
                                          <p:attrName>style.visibility</p:attrName>
                                        </p:attrNameLst>
                                      </p:cBhvr>
                                      <p:to>
                                        <p:strVal val="visible"/>
                                      </p:to>
                                    </p:set>
                                    <p:animEffect transition="in" filter="dissolve">
                                      <p:cBhvr>
                                        <p:cTn id="13" dur="500"/>
                                        <p:tgtEl>
                                          <p:spTgt spid="6041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04187"/>
                                        </p:tgtEl>
                                        <p:attrNameLst>
                                          <p:attrName>style.visibility</p:attrName>
                                        </p:attrNameLst>
                                      </p:cBhvr>
                                      <p:to>
                                        <p:strVal val="visible"/>
                                      </p:to>
                                    </p:set>
                                    <p:animEffect transition="in" filter="dissolve">
                                      <p:cBhvr>
                                        <p:cTn id="18" dur="500"/>
                                        <p:tgtEl>
                                          <p:spTgt spid="60418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04188"/>
                                        </p:tgtEl>
                                        <p:attrNameLst>
                                          <p:attrName>style.visibility</p:attrName>
                                        </p:attrNameLst>
                                      </p:cBhvr>
                                      <p:to>
                                        <p:strVal val="visible"/>
                                      </p:to>
                                    </p:set>
                                    <p:animEffect transition="in" filter="dissolve">
                                      <p:cBhvr>
                                        <p:cTn id="21" dur="500"/>
                                        <p:tgtEl>
                                          <p:spTgt spid="60418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04189"/>
                                        </p:tgtEl>
                                        <p:attrNameLst>
                                          <p:attrName>style.visibility</p:attrName>
                                        </p:attrNameLst>
                                      </p:cBhvr>
                                      <p:to>
                                        <p:strVal val="visible"/>
                                      </p:to>
                                    </p:set>
                                    <p:animEffect transition="in" filter="dissolve">
                                      <p:cBhvr>
                                        <p:cTn id="24" dur="500"/>
                                        <p:tgtEl>
                                          <p:spTgt spid="60418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04190"/>
                                        </p:tgtEl>
                                        <p:attrNameLst>
                                          <p:attrName>style.visibility</p:attrName>
                                        </p:attrNameLst>
                                      </p:cBhvr>
                                      <p:to>
                                        <p:strVal val="visible"/>
                                      </p:to>
                                    </p:set>
                                    <p:animEffect transition="in" filter="dissolve">
                                      <p:cBhvr>
                                        <p:cTn id="29" dur="500"/>
                                        <p:tgtEl>
                                          <p:spTgt spid="60419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04183"/>
                                        </p:tgtEl>
                                        <p:attrNameLst>
                                          <p:attrName>style.visibility</p:attrName>
                                        </p:attrNameLst>
                                      </p:cBhvr>
                                      <p:to>
                                        <p:strVal val="visible"/>
                                      </p:to>
                                    </p:set>
                                    <p:animEffect transition="in" filter="dissolve">
                                      <p:cBhvr>
                                        <p:cTn id="32" dur="500"/>
                                        <p:tgtEl>
                                          <p:spTgt spid="604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3" grpId="0"/>
      <p:bldP spid="604184" grpId="0" animBg="1"/>
      <p:bldP spid="604185" grpId="0" animBg="1"/>
      <p:bldP spid="604186" grpId="0"/>
      <p:bldP spid="604187" grpId="0" animBg="1"/>
      <p:bldP spid="604188" grpId="0" animBg="1"/>
      <p:bldP spid="604189" grpId="0"/>
      <p:bldP spid="60419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a:xfrm>
            <a:off x="2209800" y="0"/>
            <a:ext cx="7772400" cy="1143000"/>
          </a:xfrm>
        </p:spPr>
        <p:txBody>
          <a:bodyPr/>
          <a:lstStyle/>
          <a:p>
            <a:r>
              <a:rPr lang="en-US" altLang="zh-CN">
                <a:ea typeface="宋体" panose="02010600030101010101" pitchFamily="2" charset="-122"/>
              </a:rPr>
              <a:t>Plugless Enigma</a:t>
            </a:r>
          </a:p>
        </p:txBody>
      </p:sp>
      <p:sp>
        <p:nvSpPr>
          <p:cNvPr id="605187" name="Text Box 3"/>
          <p:cNvSpPr txBox="1">
            <a:spLocks noChangeArrowheads="1"/>
          </p:cNvSpPr>
          <p:nvPr/>
        </p:nvSpPr>
        <p:spPr bwMode="auto">
          <a:xfrm>
            <a:off x="2081214" y="1312864"/>
            <a:ext cx="1275927"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Plaintext</a:t>
            </a:r>
          </a:p>
        </p:txBody>
      </p:sp>
      <p:sp>
        <p:nvSpPr>
          <p:cNvPr id="605188" name="Rectangle 4"/>
          <p:cNvSpPr>
            <a:spLocks noChangeArrowheads="1"/>
          </p:cNvSpPr>
          <p:nvPr/>
        </p:nvSpPr>
        <p:spPr bwMode="auto">
          <a:xfrm>
            <a:off x="3817938" y="1066800"/>
            <a:ext cx="990600" cy="32766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L</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1</a:t>
            </a:r>
          </a:p>
        </p:txBody>
      </p:sp>
      <p:sp>
        <p:nvSpPr>
          <p:cNvPr id="605189" name="Rectangle 5"/>
          <p:cNvSpPr>
            <a:spLocks noChangeArrowheads="1"/>
          </p:cNvSpPr>
          <p:nvPr/>
        </p:nvSpPr>
        <p:spPr bwMode="auto">
          <a:xfrm>
            <a:off x="5146676" y="1092200"/>
            <a:ext cx="957263" cy="3251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M</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2</a:t>
            </a:r>
          </a:p>
        </p:txBody>
      </p:sp>
      <p:sp>
        <p:nvSpPr>
          <p:cNvPr id="605190" name="Rectangle 6"/>
          <p:cNvSpPr>
            <a:spLocks noChangeArrowheads="1"/>
          </p:cNvSpPr>
          <p:nvPr/>
        </p:nvSpPr>
        <p:spPr bwMode="auto">
          <a:xfrm>
            <a:off x="6400800" y="1066800"/>
            <a:ext cx="998538" cy="32766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N</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3</a:t>
            </a:r>
          </a:p>
        </p:txBody>
      </p:sp>
      <p:sp>
        <p:nvSpPr>
          <p:cNvPr id="605191" name="Rectangle 7"/>
          <p:cNvSpPr>
            <a:spLocks noChangeArrowheads="1"/>
          </p:cNvSpPr>
          <p:nvPr/>
        </p:nvSpPr>
        <p:spPr bwMode="auto">
          <a:xfrm>
            <a:off x="7704138" y="1066800"/>
            <a:ext cx="1524000" cy="32766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R</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Reflector</a:t>
            </a:r>
          </a:p>
        </p:txBody>
      </p:sp>
      <p:sp>
        <p:nvSpPr>
          <p:cNvPr id="605192" name="Text Box 8"/>
          <p:cNvSpPr txBox="1">
            <a:spLocks noChangeArrowheads="1"/>
          </p:cNvSpPr>
          <p:nvPr/>
        </p:nvSpPr>
        <p:spPr bwMode="auto">
          <a:xfrm>
            <a:off x="1905000" y="2887664"/>
            <a:ext cx="148880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Ciphertext</a:t>
            </a:r>
          </a:p>
        </p:txBody>
      </p:sp>
      <p:sp>
        <p:nvSpPr>
          <p:cNvPr id="605193" name="Line 9"/>
          <p:cNvSpPr>
            <a:spLocks noChangeShapeType="1"/>
          </p:cNvSpPr>
          <p:nvPr/>
        </p:nvSpPr>
        <p:spPr bwMode="auto">
          <a:xfrm>
            <a:off x="3513138" y="1524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194" name="Line 10"/>
          <p:cNvSpPr>
            <a:spLocks noChangeShapeType="1"/>
          </p:cNvSpPr>
          <p:nvPr/>
        </p:nvSpPr>
        <p:spPr bwMode="auto">
          <a:xfrm>
            <a:off x="4833938" y="1539875"/>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195" name="Line 11"/>
          <p:cNvSpPr>
            <a:spLocks noChangeShapeType="1"/>
          </p:cNvSpPr>
          <p:nvPr/>
        </p:nvSpPr>
        <p:spPr bwMode="auto">
          <a:xfrm>
            <a:off x="6103938" y="1524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196" name="Line 12"/>
          <p:cNvSpPr>
            <a:spLocks noChangeShapeType="1"/>
          </p:cNvSpPr>
          <p:nvPr/>
        </p:nvSpPr>
        <p:spPr bwMode="auto">
          <a:xfrm>
            <a:off x="7399338" y="1524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197" name="Line 13"/>
          <p:cNvSpPr>
            <a:spLocks noChangeShapeType="1"/>
          </p:cNvSpPr>
          <p:nvPr/>
        </p:nvSpPr>
        <p:spPr bwMode="auto">
          <a:xfrm>
            <a:off x="3513138" y="3124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198" name="Line 14"/>
          <p:cNvSpPr>
            <a:spLocks noChangeShapeType="1"/>
          </p:cNvSpPr>
          <p:nvPr/>
        </p:nvSpPr>
        <p:spPr bwMode="auto">
          <a:xfrm>
            <a:off x="4833938" y="3140075"/>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199" name="Line 15"/>
          <p:cNvSpPr>
            <a:spLocks noChangeShapeType="1"/>
          </p:cNvSpPr>
          <p:nvPr/>
        </p:nvSpPr>
        <p:spPr bwMode="auto">
          <a:xfrm>
            <a:off x="6103938" y="3124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200" name="Line 16"/>
          <p:cNvSpPr>
            <a:spLocks noChangeShapeType="1"/>
          </p:cNvSpPr>
          <p:nvPr/>
        </p:nvSpPr>
        <p:spPr bwMode="auto">
          <a:xfrm>
            <a:off x="7399338" y="3124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201" name="Text Box 17"/>
          <p:cNvSpPr txBox="1">
            <a:spLocks noChangeArrowheads="1"/>
          </p:cNvSpPr>
          <p:nvPr/>
        </p:nvSpPr>
        <p:spPr bwMode="auto">
          <a:xfrm>
            <a:off x="4038601" y="4410075"/>
            <a:ext cx="4945585" cy="707886"/>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i="1">
                <a:latin typeface="Times New Roman" panose="02020603050405020304" pitchFamily="18" charset="0"/>
                <a:ea typeface="宋体" panose="02010600030101010101" pitchFamily="2" charset="-122"/>
              </a:rPr>
              <a:t>C</a:t>
            </a:r>
            <a:r>
              <a:rPr lang="en-US" altLang="zh-CN" sz="4000">
                <a:ea typeface="宋体" panose="02010600030101010101" pitchFamily="2" charset="-122"/>
              </a:rPr>
              <a:t> = </a:t>
            </a:r>
            <a:r>
              <a:rPr lang="en-US" altLang="zh-CN" sz="4000" i="1">
                <a:latin typeface="Times New Roman" panose="02020603050405020304" pitchFamily="18" charset="0"/>
                <a:ea typeface="宋体" panose="02010600030101010101" pitchFamily="2" charset="-122"/>
              </a:rPr>
              <a:t>L</a:t>
            </a:r>
            <a:r>
              <a:rPr lang="en-US" altLang="zh-CN" sz="4000" i="1" baseline="30000">
                <a:latin typeface="Times New Roman" panose="02020603050405020304" pitchFamily="18" charset="0"/>
                <a:ea typeface="宋体" panose="02010600030101010101" pitchFamily="2" charset="-122"/>
              </a:rPr>
              <a:t>-1</a:t>
            </a:r>
            <a:r>
              <a:rPr lang="en-US" altLang="zh-CN" sz="4000" i="1">
                <a:latin typeface="Times New Roman" panose="02020603050405020304" pitchFamily="18" charset="0"/>
                <a:ea typeface="宋体" panose="02010600030101010101" pitchFamily="2" charset="-122"/>
              </a:rPr>
              <a:t>M</a:t>
            </a:r>
            <a:r>
              <a:rPr lang="en-US" altLang="zh-CN" sz="4000" i="1" baseline="30000">
                <a:latin typeface="Times New Roman" panose="02020603050405020304" pitchFamily="18" charset="0"/>
                <a:ea typeface="宋体" panose="02010600030101010101" pitchFamily="2" charset="-122"/>
              </a:rPr>
              <a:t>-1</a:t>
            </a:r>
            <a:r>
              <a:rPr lang="en-US" altLang="zh-CN" sz="4000" i="1">
                <a:latin typeface="Times New Roman" panose="02020603050405020304" pitchFamily="18" charset="0"/>
                <a:ea typeface="宋体" panose="02010600030101010101" pitchFamily="2" charset="-122"/>
              </a:rPr>
              <a:t>N</a:t>
            </a:r>
            <a:r>
              <a:rPr lang="en-US" altLang="zh-CN" sz="4000" i="1" baseline="30000">
                <a:latin typeface="Times New Roman" panose="02020603050405020304" pitchFamily="18" charset="0"/>
                <a:ea typeface="宋体" panose="02010600030101010101" pitchFamily="2" charset="-122"/>
              </a:rPr>
              <a:t>-1</a:t>
            </a:r>
            <a:r>
              <a:rPr lang="en-US" altLang="zh-CN" sz="4000" i="1">
                <a:latin typeface="Times New Roman" panose="02020603050405020304" pitchFamily="18" charset="0"/>
                <a:ea typeface="宋体" panose="02010600030101010101" pitchFamily="2" charset="-122"/>
              </a:rPr>
              <a:t>RNML</a:t>
            </a:r>
            <a:r>
              <a:rPr lang="en-US" altLang="zh-CN" sz="4000">
                <a:latin typeface="Times New Roman" panose="02020603050405020304" pitchFamily="18" charset="0"/>
                <a:ea typeface="宋体" panose="02010600030101010101" pitchFamily="2" charset="-122"/>
              </a:rPr>
              <a:t>(</a:t>
            </a:r>
            <a:r>
              <a:rPr lang="en-US" altLang="zh-CN" sz="4000" i="1">
                <a:latin typeface="Times New Roman" panose="02020603050405020304" pitchFamily="18" charset="0"/>
                <a:ea typeface="宋体" panose="02010600030101010101" pitchFamily="2" charset="-122"/>
              </a:rPr>
              <a:t>P</a:t>
            </a:r>
            <a:r>
              <a:rPr lang="en-US" altLang="zh-CN" sz="4000">
                <a:latin typeface="Times New Roman" panose="02020603050405020304" pitchFamily="18" charset="0"/>
                <a:ea typeface="宋体" panose="02010600030101010101" pitchFamily="2" charset="-122"/>
              </a:rPr>
              <a:t>)</a:t>
            </a:r>
          </a:p>
        </p:txBody>
      </p:sp>
      <p:sp>
        <p:nvSpPr>
          <p:cNvPr id="605202" name="Text Box 18"/>
          <p:cNvSpPr txBox="1">
            <a:spLocks noChangeArrowheads="1"/>
          </p:cNvSpPr>
          <p:nvPr/>
        </p:nvSpPr>
        <p:spPr bwMode="auto">
          <a:xfrm>
            <a:off x="2590801" y="5249864"/>
            <a:ext cx="6727547" cy="830997"/>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Used in Spanish Civil War (1937-9) by all participants</a:t>
            </a:r>
          </a:p>
          <a:p>
            <a:r>
              <a:rPr lang="en-US" altLang="zh-CN" sz="2400">
                <a:ea typeface="宋体" panose="02010600030101010101" pitchFamily="2" charset="-122"/>
              </a:rPr>
              <a:t>(including British, Germans and Spanish)</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96</a:t>
            </a:fld>
            <a:endParaRPr lang="zh-CN" altLang="en-US"/>
          </a:p>
        </p:txBody>
      </p:sp>
      <p:sp>
        <p:nvSpPr>
          <p:cNvPr id="20"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21"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417794469"/>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2209800" y="74613"/>
            <a:ext cx="7772400" cy="889000"/>
          </a:xfrm>
        </p:spPr>
        <p:txBody>
          <a:bodyPr/>
          <a:lstStyle/>
          <a:p>
            <a:r>
              <a:rPr lang="en-US" altLang="zh-CN">
                <a:ea typeface="宋体" panose="02010600030101010101" pitchFamily="2" charset="-122"/>
              </a:rPr>
              <a:t>Plugless Enigma</a:t>
            </a:r>
          </a:p>
        </p:txBody>
      </p:sp>
      <p:sp>
        <p:nvSpPr>
          <p:cNvPr id="606211" name="Text Box 3"/>
          <p:cNvSpPr txBox="1">
            <a:spLocks noChangeArrowheads="1"/>
          </p:cNvSpPr>
          <p:nvPr/>
        </p:nvSpPr>
        <p:spPr bwMode="auto">
          <a:xfrm>
            <a:off x="2081214" y="1312864"/>
            <a:ext cx="1275927"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Plaintext</a:t>
            </a:r>
          </a:p>
        </p:txBody>
      </p:sp>
      <p:sp>
        <p:nvSpPr>
          <p:cNvPr id="606212" name="Rectangle 4"/>
          <p:cNvSpPr>
            <a:spLocks noChangeArrowheads="1"/>
          </p:cNvSpPr>
          <p:nvPr/>
        </p:nvSpPr>
        <p:spPr bwMode="auto">
          <a:xfrm>
            <a:off x="3817938" y="1066800"/>
            <a:ext cx="990600" cy="32766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L</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1</a:t>
            </a:r>
          </a:p>
        </p:txBody>
      </p:sp>
      <p:sp>
        <p:nvSpPr>
          <p:cNvPr id="606213" name="Rectangle 5"/>
          <p:cNvSpPr>
            <a:spLocks noChangeArrowheads="1"/>
          </p:cNvSpPr>
          <p:nvPr/>
        </p:nvSpPr>
        <p:spPr bwMode="auto">
          <a:xfrm>
            <a:off x="5146676" y="1092200"/>
            <a:ext cx="957263" cy="3251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M</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2</a:t>
            </a:r>
          </a:p>
        </p:txBody>
      </p:sp>
      <p:sp>
        <p:nvSpPr>
          <p:cNvPr id="606214" name="Rectangle 6"/>
          <p:cNvSpPr>
            <a:spLocks noChangeArrowheads="1"/>
          </p:cNvSpPr>
          <p:nvPr/>
        </p:nvSpPr>
        <p:spPr bwMode="auto">
          <a:xfrm>
            <a:off x="6400800" y="1066800"/>
            <a:ext cx="998538" cy="32766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N</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Rotor</a:t>
            </a:r>
          </a:p>
          <a:p>
            <a:pPr algn="ctr"/>
            <a:r>
              <a:rPr lang="en-US" altLang="zh-CN" sz="2400">
                <a:ea typeface="宋体" panose="02010600030101010101" pitchFamily="2" charset="-122"/>
              </a:rPr>
              <a:t>3</a:t>
            </a:r>
          </a:p>
        </p:txBody>
      </p:sp>
      <p:sp>
        <p:nvSpPr>
          <p:cNvPr id="606215" name="Rectangle 7"/>
          <p:cNvSpPr>
            <a:spLocks noChangeArrowheads="1"/>
          </p:cNvSpPr>
          <p:nvPr/>
        </p:nvSpPr>
        <p:spPr bwMode="auto">
          <a:xfrm>
            <a:off x="7704138" y="1066800"/>
            <a:ext cx="1524000" cy="32004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宋体" panose="02010600030101010101" pitchFamily="2" charset="-122"/>
              </a:rPr>
              <a:t>R</a:t>
            </a:r>
          </a:p>
          <a:p>
            <a:pPr algn="ctr"/>
            <a:endParaRPr lang="en-US" altLang="zh-CN" sz="2400">
              <a:ea typeface="宋体" panose="02010600030101010101" pitchFamily="2" charset="-122"/>
            </a:endParaRPr>
          </a:p>
          <a:p>
            <a:pPr algn="ctr"/>
            <a:endParaRPr lang="en-US" altLang="zh-CN" sz="2400">
              <a:ea typeface="宋体" panose="02010600030101010101" pitchFamily="2" charset="-122"/>
            </a:endParaRPr>
          </a:p>
          <a:p>
            <a:pPr algn="ctr"/>
            <a:r>
              <a:rPr lang="en-US" altLang="zh-CN" sz="2400">
                <a:ea typeface="宋体" panose="02010600030101010101" pitchFamily="2" charset="-122"/>
              </a:rPr>
              <a:t>Reflector</a:t>
            </a:r>
          </a:p>
        </p:txBody>
      </p:sp>
      <p:sp>
        <p:nvSpPr>
          <p:cNvPr id="606216" name="Text Box 8"/>
          <p:cNvSpPr txBox="1">
            <a:spLocks noChangeArrowheads="1"/>
          </p:cNvSpPr>
          <p:nvPr/>
        </p:nvSpPr>
        <p:spPr bwMode="auto">
          <a:xfrm>
            <a:off x="1905000" y="2887664"/>
            <a:ext cx="148880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Ciphertext</a:t>
            </a:r>
          </a:p>
        </p:txBody>
      </p:sp>
      <p:sp>
        <p:nvSpPr>
          <p:cNvPr id="606217" name="Line 9"/>
          <p:cNvSpPr>
            <a:spLocks noChangeShapeType="1"/>
          </p:cNvSpPr>
          <p:nvPr/>
        </p:nvSpPr>
        <p:spPr bwMode="auto">
          <a:xfrm>
            <a:off x="3513138" y="1524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6218" name="Line 10"/>
          <p:cNvSpPr>
            <a:spLocks noChangeShapeType="1"/>
          </p:cNvSpPr>
          <p:nvPr/>
        </p:nvSpPr>
        <p:spPr bwMode="auto">
          <a:xfrm>
            <a:off x="4833938" y="1539875"/>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6219" name="Line 11"/>
          <p:cNvSpPr>
            <a:spLocks noChangeShapeType="1"/>
          </p:cNvSpPr>
          <p:nvPr/>
        </p:nvSpPr>
        <p:spPr bwMode="auto">
          <a:xfrm>
            <a:off x="6103938" y="1524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6220" name="Line 12"/>
          <p:cNvSpPr>
            <a:spLocks noChangeShapeType="1"/>
          </p:cNvSpPr>
          <p:nvPr/>
        </p:nvSpPr>
        <p:spPr bwMode="auto">
          <a:xfrm>
            <a:off x="7399338" y="1524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6221" name="Line 13"/>
          <p:cNvSpPr>
            <a:spLocks noChangeShapeType="1"/>
          </p:cNvSpPr>
          <p:nvPr/>
        </p:nvSpPr>
        <p:spPr bwMode="auto">
          <a:xfrm>
            <a:off x="3513138" y="3124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6222" name="Line 14"/>
          <p:cNvSpPr>
            <a:spLocks noChangeShapeType="1"/>
          </p:cNvSpPr>
          <p:nvPr/>
        </p:nvSpPr>
        <p:spPr bwMode="auto">
          <a:xfrm>
            <a:off x="4833938" y="3140075"/>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6223" name="Line 15"/>
          <p:cNvSpPr>
            <a:spLocks noChangeShapeType="1"/>
          </p:cNvSpPr>
          <p:nvPr/>
        </p:nvSpPr>
        <p:spPr bwMode="auto">
          <a:xfrm>
            <a:off x="6103938" y="3124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6224" name="Line 16"/>
          <p:cNvSpPr>
            <a:spLocks noChangeShapeType="1"/>
          </p:cNvSpPr>
          <p:nvPr/>
        </p:nvSpPr>
        <p:spPr bwMode="auto">
          <a:xfrm>
            <a:off x="7399338" y="31242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6225" name="Text Box 17"/>
          <p:cNvSpPr txBox="1">
            <a:spLocks noChangeArrowheads="1"/>
          </p:cNvSpPr>
          <p:nvPr/>
        </p:nvSpPr>
        <p:spPr bwMode="auto">
          <a:xfrm>
            <a:off x="2133600" y="4724401"/>
            <a:ext cx="1455848" cy="64633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latin typeface="Times New Roman" panose="02020603050405020304" pitchFamily="18" charset="0"/>
                <a:ea typeface="宋体" panose="02010600030101010101" pitchFamily="2" charset="-122"/>
              </a:rPr>
              <a:t>C = L</a:t>
            </a:r>
            <a:r>
              <a:rPr lang="en-US" altLang="zh-CN" i="1" baseline="30000">
                <a:latin typeface="Times New Roman" panose="02020603050405020304" pitchFamily="18" charset="0"/>
                <a:ea typeface="宋体" panose="02010600030101010101" pitchFamily="2" charset="-122"/>
              </a:rPr>
              <a:t>-1</a:t>
            </a:r>
            <a:r>
              <a:rPr lang="en-US" altLang="zh-CN" b="1" i="1">
                <a:solidFill>
                  <a:schemeClr val="hlink"/>
                </a:solidFill>
                <a:latin typeface="Times New Roman" panose="02020603050405020304" pitchFamily="18" charset="0"/>
                <a:ea typeface="宋体" panose="02010600030101010101" pitchFamily="2" charset="-122"/>
              </a:rPr>
              <a:t>Z</a:t>
            </a:r>
            <a:r>
              <a:rPr lang="en-US" altLang="zh-CN" i="1">
                <a:latin typeface="Times New Roman" panose="02020603050405020304" pitchFamily="18" charset="0"/>
                <a:ea typeface="宋体" panose="02010600030101010101" pitchFamily="2" charset="-122"/>
              </a:rPr>
              <a:t>L</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P</a:t>
            </a:r>
            <a:r>
              <a:rPr lang="en-US" altLang="zh-CN">
                <a:latin typeface="Times New Roman" panose="02020603050405020304" pitchFamily="18" charset="0"/>
                <a:ea typeface="宋体" panose="02010600030101010101" pitchFamily="2" charset="-122"/>
              </a:rPr>
              <a:t>)</a:t>
            </a:r>
          </a:p>
          <a:p>
            <a:r>
              <a:rPr lang="en-US" altLang="zh-CN" i="1">
                <a:latin typeface="Times New Roman" panose="02020603050405020304" pitchFamily="18" charset="0"/>
                <a:ea typeface="宋体" panose="02010600030101010101" pitchFamily="2" charset="-122"/>
              </a:rPr>
              <a:t>L(C) = </a:t>
            </a:r>
            <a:r>
              <a:rPr lang="en-US" altLang="zh-CN" b="1" i="1">
                <a:solidFill>
                  <a:schemeClr val="hlink"/>
                </a:solidFill>
                <a:latin typeface="Times New Roman" panose="02020603050405020304" pitchFamily="18" charset="0"/>
                <a:ea typeface="宋体" panose="02010600030101010101" pitchFamily="2" charset="-122"/>
              </a:rPr>
              <a:t>Z</a:t>
            </a:r>
            <a:r>
              <a:rPr lang="en-US" altLang="zh-CN" i="1">
                <a:latin typeface="Times New Roman" panose="02020603050405020304" pitchFamily="18" charset="0"/>
                <a:ea typeface="宋体" panose="02010600030101010101" pitchFamily="2" charset="-122"/>
              </a:rPr>
              <a:t>L</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P</a:t>
            </a:r>
            <a:r>
              <a:rPr lang="en-US" altLang="zh-CN">
                <a:latin typeface="Times New Roman" panose="02020603050405020304" pitchFamily="18" charset="0"/>
                <a:ea typeface="宋体" panose="02010600030101010101" pitchFamily="2" charset="-122"/>
              </a:rPr>
              <a:t>)</a:t>
            </a:r>
          </a:p>
        </p:txBody>
      </p:sp>
      <p:sp>
        <p:nvSpPr>
          <p:cNvPr id="606226" name="Rectangle 18"/>
          <p:cNvSpPr>
            <a:spLocks noChangeArrowheads="1"/>
          </p:cNvSpPr>
          <p:nvPr/>
        </p:nvSpPr>
        <p:spPr bwMode="auto">
          <a:xfrm>
            <a:off x="4987926" y="990600"/>
            <a:ext cx="4537075" cy="35052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6227" name="Text Box 19"/>
          <p:cNvSpPr txBox="1">
            <a:spLocks noChangeArrowheads="1"/>
          </p:cNvSpPr>
          <p:nvPr/>
        </p:nvSpPr>
        <p:spPr bwMode="auto">
          <a:xfrm>
            <a:off x="9678988" y="2546351"/>
            <a:ext cx="328936"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hlink"/>
                </a:solidFill>
                <a:ea typeface="宋体" panose="02010600030101010101" pitchFamily="2" charset="-122"/>
              </a:rPr>
              <a:t>Z</a:t>
            </a:r>
          </a:p>
        </p:txBody>
      </p:sp>
      <p:sp>
        <p:nvSpPr>
          <p:cNvPr id="606228" name="Text Box 20"/>
          <p:cNvSpPr txBox="1">
            <a:spLocks noChangeArrowheads="1"/>
          </p:cNvSpPr>
          <p:nvPr/>
        </p:nvSpPr>
        <p:spPr bwMode="auto">
          <a:xfrm>
            <a:off x="4778376" y="4576763"/>
            <a:ext cx="5251181" cy="1569660"/>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Probable words (4-10 letters)</a:t>
            </a:r>
          </a:p>
          <a:p>
            <a:r>
              <a:rPr lang="en-US" altLang="zh-CN" sz="2400">
                <a:ea typeface="宋体" panose="02010600030101010101" pitchFamily="2" charset="-122"/>
              </a:rPr>
              <a:t>What is the probability that Rotor 2 </a:t>
            </a:r>
          </a:p>
          <a:p>
            <a:r>
              <a:rPr lang="en-US" altLang="zh-CN" sz="2400">
                <a:ea typeface="宋体" panose="02010600030101010101" pitchFamily="2" charset="-122"/>
              </a:rPr>
              <a:t>and Rotor 3 do not move in 4 letter crib?</a:t>
            </a:r>
          </a:p>
          <a:p>
            <a:endParaRPr lang="en-US" altLang="zh-CN" sz="2400">
              <a:ea typeface="宋体" panose="02010600030101010101" pitchFamily="2" charset="-122"/>
            </a:endParaRPr>
          </a:p>
        </p:txBody>
      </p:sp>
      <p:sp>
        <p:nvSpPr>
          <p:cNvPr id="606229" name="Text Box 21"/>
          <p:cNvSpPr txBox="1">
            <a:spLocks noChangeArrowheads="1"/>
          </p:cNvSpPr>
          <p:nvPr/>
        </p:nvSpPr>
        <p:spPr bwMode="auto">
          <a:xfrm>
            <a:off x="8347075" y="5740401"/>
            <a:ext cx="1827744" cy="461665"/>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 22/26 = .85</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97</a:t>
            </a:fld>
            <a:endParaRPr lang="zh-CN" altLang="en-US"/>
          </a:p>
        </p:txBody>
      </p:sp>
      <p:sp>
        <p:nvSpPr>
          <p:cNvPr id="23"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24"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8349702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6229"/>
                                        </p:tgtEl>
                                        <p:attrNameLst>
                                          <p:attrName>style.visibility</p:attrName>
                                        </p:attrNameLst>
                                      </p:cBhvr>
                                      <p:to>
                                        <p:strVal val="visible"/>
                                      </p:to>
                                    </p:set>
                                    <p:animEffect transition="in" filter="dissolve">
                                      <p:cBhvr>
                                        <p:cTn id="7" dur="500"/>
                                        <p:tgtEl>
                                          <p:spTgt spid="606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2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a:xfrm>
            <a:off x="2209800" y="0"/>
            <a:ext cx="7772400" cy="1143000"/>
          </a:xfrm>
        </p:spPr>
        <p:txBody>
          <a:bodyPr/>
          <a:lstStyle/>
          <a:p>
            <a:r>
              <a:rPr lang="en-US" altLang="zh-CN">
                <a:ea typeface="宋体" panose="02010600030101010101" pitchFamily="2" charset="-122"/>
              </a:rPr>
              <a:t>Plugless Enigma</a:t>
            </a:r>
          </a:p>
        </p:txBody>
      </p:sp>
      <p:sp>
        <p:nvSpPr>
          <p:cNvPr id="607235" name="Text Box 3"/>
          <p:cNvSpPr txBox="1">
            <a:spLocks noChangeArrowheads="1"/>
          </p:cNvSpPr>
          <p:nvPr/>
        </p:nvSpPr>
        <p:spPr bwMode="auto">
          <a:xfrm>
            <a:off x="6919913" y="1670051"/>
            <a:ext cx="1496564" cy="64633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latin typeface="Times New Roman" panose="02020603050405020304" pitchFamily="18" charset="0"/>
                <a:ea typeface="宋体" panose="02010600030101010101" pitchFamily="2" charset="-122"/>
              </a:rPr>
              <a:t>C = L</a:t>
            </a:r>
            <a:r>
              <a:rPr lang="en-US" altLang="zh-CN" i="1" baseline="30000">
                <a:latin typeface="Times New Roman" panose="02020603050405020304" pitchFamily="18" charset="0"/>
                <a:ea typeface="宋体" panose="02010600030101010101" pitchFamily="2" charset="-122"/>
              </a:rPr>
              <a:t>-1</a:t>
            </a:r>
            <a:r>
              <a:rPr lang="en-US" altLang="zh-CN" i="1">
                <a:latin typeface="Times New Roman" panose="02020603050405020304" pitchFamily="18" charset="0"/>
                <a:ea typeface="宋体" panose="02010600030101010101" pitchFamily="2" charset="-122"/>
              </a:rPr>
              <a:t>ZL(P)</a:t>
            </a:r>
          </a:p>
          <a:p>
            <a:r>
              <a:rPr lang="en-US" altLang="zh-CN" i="1">
                <a:latin typeface="Times New Roman" panose="02020603050405020304" pitchFamily="18" charset="0"/>
                <a:ea typeface="宋体" panose="02010600030101010101" pitchFamily="2" charset="-122"/>
              </a:rPr>
              <a:t>L(C) = ZL (P)</a:t>
            </a:r>
          </a:p>
        </p:txBody>
      </p:sp>
      <p:sp>
        <p:nvSpPr>
          <p:cNvPr id="607236" name="Text Box 4"/>
          <p:cNvSpPr txBox="1">
            <a:spLocks noChangeArrowheads="1"/>
          </p:cNvSpPr>
          <p:nvPr/>
        </p:nvSpPr>
        <p:spPr bwMode="auto">
          <a:xfrm>
            <a:off x="2003425" y="1314450"/>
            <a:ext cx="910634" cy="338554"/>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anose="02010600030101010101" pitchFamily="2" charset="-122"/>
              </a:rPr>
              <a:t>Plaintext</a:t>
            </a:r>
          </a:p>
        </p:txBody>
      </p:sp>
      <p:sp>
        <p:nvSpPr>
          <p:cNvPr id="607237" name="Rectangle 5"/>
          <p:cNvSpPr>
            <a:spLocks noChangeArrowheads="1"/>
          </p:cNvSpPr>
          <p:nvPr/>
        </p:nvSpPr>
        <p:spPr bwMode="auto">
          <a:xfrm>
            <a:off x="2978151" y="1042988"/>
            <a:ext cx="557213" cy="22796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ea typeface="宋体" panose="02010600030101010101" pitchFamily="2" charset="-122"/>
              </a:rPr>
              <a:t>L</a:t>
            </a:r>
          </a:p>
          <a:p>
            <a:pPr algn="ctr"/>
            <a:endParaRPr lang="en-US" altLang="zh-CN" sz="1600">
              <a:ea typeface="宋体" panose="02010600030101010101" pitchFamily="2" charset="-122"/>
            </a:endParaRPr>
          </a:p>
          <a:p>
            <a:pPr algn="ctr"/>
            <a:endParaRPr lang="en-US" altLang="zh-CN" sz="1600">
              <a:ea typeface="宋体" panose="02010600030101010101" pitchFamily="2" charset="-122"/>
            </a:endParaRPr>
          </a:p>
          <a:p>
            <a:pPr algn="ctr"/>
            <a:r>
              <a:rPr lang="en-US" altLang="zh-CN" sz="1600">
                <a:ea typeface="宋体" panose="02010600030101010101" pitchFamily="2" charset="-122"/>
              </a:rPr>
              <a:t>Rotor</a:t>
            </a:r>
          </a:p>
          <a:p>
            <a:pPr algn="ctr"/>
            <a:r>
              <a:rPr lang="en-US" altLang="zh-CN" sz="1600">
                <a:ea typeface="宋体" panose="02010600030101010101" pitchFamily="2" charset="-122"/>
              </a:rPr>
              <a:t>1</a:t>
            </a:r>
          </a:p>
        </p:txBody>
      </p:sp>
      <p:sp>
        <p:nvSpPr>
          <p:cNvPr id="607238" name="Rectangle 6"/>
          <p:cNvSpPr>
            <a:spLocks noChangeArrowheads="1"/>
          </p:cNvSpPr>
          <p:nvPr/>
        </p:nvSpPr>
        <p:spPr bwMode="auto">
          <a:xfrm>
            <a:off x="3724276" y="1062038"/>
            <a:ext cx="538163" cy="22606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ea typeface="宋体" panose="02010600030101010101" pitchFamily="2" charset="-122"/>
              </a:rPr>
              <a:t>M</a:t>
            </a:r>
          </a:p>
          <a:p>
            <a:pPr algn="ctr"/>
            <a:endParaRPr lang="en-US" altLang="zh-CN" sz="1600">
              <a:ea typeface="宋体" panose="02010600030101010101" pitchFamily="2" charset="-122"/>
            </a:endParaRPr>
          </a:p>
          <a:p>
            <a:pPr algn="ctr"/>
            <a:endParaRPr lang="en-US" altLang="zh-CN" sz="1600">
              <a:ea typeface="宋体" panose="02010600030101010101" pitchFamily="2" charset="-122"/>
            </a:endParaRPr>
          </a:p>
          <a:p>
            <a:pPr algn="ctr"/>
            <a:r>
              <a:rPr lang="en-US" altLang="zh-CN" sz="1600">
                <a:ea typeface="宋体" panose="02010600030101010101" pitchFamily="2" charset="-122"/>
              </a:rPr>
              <a:t>Rotor</a:t>
            </a:r>
          </a:p>
          <a:p>
            <a:pPr algn="ctr"/>
            <a:r>
              <a:rPr lang="en-US" altLang="zh-CN" sz="1600">
                <a:ea typeface="宋体" panose="02010600030101010101" pitchFamily="2" charset="-122"/>
              </a:rPr>
              <a:t>2</a:t>
            </a:r>
          </a:p>
        </p:txBody>
      </p:sp>
      <p:sp>
        <p:nvSpPr>
          <p:cNvPr id="607239" name="Rectangle 7"/>
          <p:cNvSpPr>
            <a:spLocks noChangeArrowheads="1"/>
          </p:cNvSpPr>
          <p:nvPr/>
        </p:nvSpPr>
        <p:spPr bwMode="auto">
          <a:xfrm>
            <a:off x="4429125" y="1042988"/>
            <a:ext cx="560388" cy="227965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ea typeface="宋体" panose="02010600030101010101" pitchFamily="2" charset="-122"/>
              </a:rPr>
              <a:t>N</a:t>
            </a:r>
          </a:p>
          <a:p>
            <a:pPr algn="ctr"/>
            <a:endParaRPr lang="en-US" altLang="zh-CN" sz="1600">
              <a:ea typeface="宋体" panose="02010600030101010101" pitchFamily="2" charset="-122"/>
            </a:endParaRPr>
          </a:p>
          <a:p>
            <a:pPr algn="ctr"/>
            <a:endParaRPr lang="en-US" altLang="zh-CN" sz="1600">
              <a:ea typeface="宋体" panose="02010600030101010101" pitchFamily="2" charset="-122"/>
            </a:endParaRPr>
          </a:p>
          <a:p>
            <a:pPr algn="ctr"/>
            <a:r>
              <a:rPr lang="en-US" altLang="zh-CN" sz="1600">
                <a:ea typeface="宋体" panose="02010600030101010101" pitchFamily="2" charset="-122"/>
              </a:rPr>
              <a:t>Rotor</a:t>
            </a:r>
          </a:p>
          <a:p>
            <a:pPr algn="ctr"/>
            <a:r>
              <a:rPr lang="en-US" altLang="zh-CN" sz="1600">
                <a:ea typeface="宋体" panose="02010600030101010101" pitchFamily="2" charset="-122"/>
              </a:rPr>
              <a:t>3</a:t>
            </a:r>
          </a:p>
        </p:txBody>
      </p:sp>
      <p:sp>
        <p:nvSpPr>
          <p:cNvPr id="607240" name="Rectangle 8"/>
          <p:cNvSpPr>
            <a:spLocks noChangeArrowheads="1"/>
          </p:cNvSpPr>
          <p:nvPr/>
        </p:nvSpPr>
        <p:spPr bwMode="auto">
          <a:xfrm>
            <a:off x="5160964" y="1042989"/>
            <a:ext cx="854075" cy="2270125"/>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ea typeface="宋体" panose="02010600030101010101" pitchFamily="2" charset="-122"/>
              </a:rPr>
              <a:t>R</a:t>
            </a:r>
          </a:p>
          <a:p>
            <a:pPr algn="ctr"/>
            <a:endParaRPr lang="en-US" altLang="zh-CN" sz="1600">
              <a:ea typeface="宋体" panose="02010600030101010101" pitchFamily="2" charset="-122"/>
            </a:endParaRPr>
          </a:p>
          <a:p>
            <a:pPr algn="ctr"/>
            <a:endParaRPr lang="en-US" altLang="zh-CN" sz="1600">
              <a:ea typeface="宋体" panose="02010600030101010101" pitchFamily="2" charset="-122"/>
            </a:endParaRPr>
          </a:p>
          <a:p>
            <a:pPr algn="ctr"/>
            <a:r>
              <a:rPr lang="en-US" altLang="zh-CN" sz="1600">
                <a:ea typeface="宋体" panose="02010600030101010101" pitchFamily="2" charset="-122"/>
              </a:rPr>
              <a:t>Reflector</a:t>
            </a:r>
          </a:p>
        </p:txBody>
      </p:sp>
      <p:sp>
        <p:nvSpPr>
          <p:cNvPr id="607241" name="Text Box 9"/>
          <p:cNvSpPr txBox="1">
            <a:spLocks noChangeArrowheads="1"/>
          </p:cNvSpPr>
          <p:nvPr/>
        </p:nvSpPr>
        <p:spPr bwMode="auto">
          <a:xfrm>
            <a:off x="1905000" y="2409825"/>
            <a:ext cx="1053622" cy="338554"/>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anose="02010600030101010101" pitchFamily="2" charset="-122"/>
              </a:rPr>
              <a:t>Ciphertext</a:t>
            </a:r>
          </a:p>
        </p:txBody>
      </p:sp>
      <p:sp>
        <p:nvSpPr>
          <p:cNvPr id="607242" name="Line 10"/>
          <p:cNvSpPr>
            <a:spLocks noChangeShapeType="1"/>
          </p:cNvSpPr>
          <p:nvPr/>
        </p:nvSpPr>
        <p:spPr bwMode="auto">
          <a:xfrm>
            <a:off x="2808288" y="1362075"/>
            <a:ext cx="1698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7243" name="Line 11"/>
          <p:cNvSpPr>
            <a:spLocks noChangeShapeType="1"/>
          </p:cNvSpPr>
          <p:nvPr/>
        </p:nvSpPr>
        <p:spPr bwMode="auto">
          <a:xfrm>
            <a:off x="3549651" y="1373188"/>
            <a:ext cx="1698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7244" name="Line 12"/>
          <p:cNvSpPr>
            <a:spLocks noChangeShapeType="1"/>
          </p:cNvSpPr>
          <p:nvPr/>
        </p:nvSpPr>
        <p:spPr bwMode="auto">
          <a:xfrm>
            <a:off x="4262438" y="1362075"/>
            <a:ext cx="1698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7245" name="Line 13"/>
          <p:cNvSpPr>
            <a:spLocks noChangeShapeType="1"/>
          </p:cNvSpPr>
          <p:nvPr/>
        </p:nvSpPr>
        <p:spPr bwMode="auto">
          <a:xfrm>
            <a:off x="4989513" y="1362075"/>
            <a:ext cx="1714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7246" name="Line 14"/>
          <p:cNvSpPr>
            <a:spLocks noChangeShapeType="1"/>
          </p:cNvSpPr>
          <p:nvPr/>
        </p:nvSpPr>
        <p:spPr bwMode="auto">
          <a:xfrm>
            <a:off x="2808288" y="2474914"/>
            <a:ext cx="169862" cy="15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7247" name="Line 15"/>
          <p:cNvSpPr>
            <a:spLocks noChangeShapeType="1"/>
          </p:cNvSpPr>
          <p:nvPr/>
        </p:nvSpPr>
        <p:spPr bwMode="auto">
          <a:xfrm>
            <a:off x="3549651" y="2486025"/>
            <a:ext cx="169863" cy="158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7248" name="Line 16"/>
          <p:cNvSpPr>
            <a:spLocks noChangeShapeType="1"/>
          </p:cNvSpPr>
          <p:nvPr/>
        </p:nvSpPr>
        <p:spPr bwMode="auto">
          <a:xfrm>
            <a:off x="4262438" y="2474914"/>
            <a:ext cx="169862" cy="15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7249" name="Line 17"/>
          <p:cNvSpPr>
            <a:spLocks noChangeShapeType="1"/>
          </p:cNvSpPr>
          <p:nvPr/>
        </p:nvSpPr>
        <p:spPr bwMode="auto">
          <a:xfrm>
            <a:off x="4989513" y="2474914"/>
            <a:ext cx="171450" cy="15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7250" name="Rectangle 18"/>
          <p:cNvSpPr>
            <a:spLocks noChangeArrowheads="1"/>
          </p:cNvSpPr>
          <p:nvPr/>
        </p:nvSpPr>
        <p:spPr bwMode="auto">
          <a:xfrm>
            <a:off x="3609975" y="990600"/>
            <a:ext cx="2571750" cy="2438400"/>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7251" name="Text Box 19"/>
          <p:cNvSpPr txBox="1">
            <a:spLocks noChangeArrowheads="1"/>
          </p:cNvSpPr>
          <p:nvPr/>
        </p:nvSpPr>
        <p:spPr bwMode="auto">
          <a:xfrm>
            <a:off x="6269038" y="2171700"/>
            <a:ext cx="280846" cy="338554"/>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hlink"/>
                </a:solidFill>
                <a:ea typeface="宋体" panose="02010600030101010101" pitchFamily="2" charset="-122"/>
              </a:rPr>
              <a:t>Z</a:t>
            </a:r>
          </a:p>
        </p:txBody>
      </p:sp>
      <p:sp>
        <p:nvSpPr>
          <p:cNvPr id="607252" name="Text Box 20"/>
          <p:cNvSpPr txBox="1">
            <a:spLocks noChangeArrowheads="1"/>
          </p:cNvSpPr>
          <p:nvPr/>
        </p:nvSpPr>
        <p:spPr bwMode="auto">
          <a:xfrm>
            <a:off x="1905000" y="3649664"/>
            <a:ext cx="7824706" cy="221599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Z is a fixed substitution (monoalphabetic) if R2&amp;3 don’t move</a:t>
            </a:r>
          </a:p>
          <a:p>
            <a:r>
              <a:rPr lang="en-US" altLang="zh-CN" sz="2400">
                <a:ea typeface="宋体" panose="02010600030101010101" pitchFamily="2" charset="-122"/>
              </a:rPr>
              <a:t>Guess a crib – have C and P</a:t>
            </a:r>
            <a:r>
              <a:rPr lang="en-US" altLang="zh-CN" sz="2400" baseline="-25000">
                <a:ea typeface="宋体" panose="02010600030101010101" pitchFamily="2" charset="-122"/>
              </a:rPr>
              <a:t>guess</a:t>
            </a:r>
          </a:p>
          <a:p>
            <a:r>
              <a:rPr lang="en-US" altLang="zh-CN">
                <a:ea typeface="宋体" panose="02010600030101010101" pitchFamily="2" charset="-122"/>
              </a:rPr>
              <a:t>	</a:t>
            </a:r>
            <a:r>
              <a:rPr lang="en-US" altLang="zh-CN" i="1">
                <a:latin typeface="Times New Roman" panose="02020603050405020304" pitchFamily="18" charset="0"/>
                <a:ea typeface="宋体" panose="02010600030101010101" pitchFamily="2" charset="-122"/>
              </a:rPr>
              <a:t>L</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C</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 = ZL</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P</a:t>
            </a:r>
            <a:r>
              <a:rPr lang="en-US" altLang="zh-CN" sz="2400" i="1" baseline="-25000">
                <a:latin typeface="Times New Roman" panose="02020603050405020304" pitchFamily="18" charset="0"/>
                <a:ea typeface="宋体" panose="02010600030101010101" pitchFamily="2" charset="-122"/>
              </a:rPr>
              <a:t>guess</a:t>
            </a:r>
            <a:r>
              <a:rPr lang="en-US" altLang="zh-CN">
                <a:latin typeface="Times New Roman" panose="02020603050405020304" pitchFamily="18" charset="0"/>
                <a:ea typeface="宋体" panose="02010600030101010101" pitchFamily="2" charset="-122"/>
              </a:rPr>
              <a:t>)</a:t>
            </a:r>
            <a:endParaRPr lang="en-US" altLang="zh-CN" sz="2400" baseline="-25000">
              <a:latin typeface="Times New Roman" panose="02020603050405020304" pitchFamily="18" charset="0"/>
              <a:ea typeface="宋体" panose="02010600030101010101" pitchFamily="2" charset="-122"/>
            </a:endParaRPr>
          </a:p>
          <a:p>
            <a:r>
              <a:rPr lang="en-US" altLang="zh-CN" sz="2400">
                <a:ea typeface="宋体" panose="02010600030101010101" pitchFamily="2" charset="-122"/>
              </a:rPr>
              <a:t>Try possible rotors and starting positions for </a:t>
            </a:r>
            <a:r>
              <a:rPr lang="en-US" altLang="zh-CN" sz="2400" i="1">
                <a:latin typeface="Times New Roman" panose="02020603050405020304" pitchFamily="18" charset="0"/>
                <a:ea typeface="宋体" panose="02010600030101010101" pitchFamily="2" charset="-122"/>
              </a:rPr>
              <a:t>L</a:t>
            </a:r>
            <a:r>
              <a:rPr lang="en-US" altLang="zh-CN" sz="2400">
                <a:ea typeface="宋体" panose="02010600030101010101" pitchFamily="2" charset="-122"/>
              </a:rPr>
              <a:t>:</a:t>
            </a:r>
          </a:p>
          <a:p>
            <a:r>
              <a:rPr lang="en-US" altLang="zh-CN" sz="2400">
                <a:ea typeface="宋体" panose="02010600030101010101" pitchFamily="2" charset="-122"/>
              </a:rPr>
              <a:t>	3 rotor choices * 26 starting positions = 78</a:t>
            </a:r>
          </a:p>
          <a:p>
            <a:r>
              <a:rPr lang="en-US" altLang="zh-CN" sz="2400" i="1">
                <a:latin typeface="Times New Roman" panose="02020603050405020304" pitchFamily="18" charset="0"/>
                <a:ea typeface="宋体" panose="02010600030101010101" pitchFamily="2" charset="-122"/>
              </a:rPr>
              <a:t>L</a:t>
            </a:r>
            <a:r>
              <a:rPr lang="en-US" altLang="zh-CN" sz="2400" i="1" baseline="-25000">
                <a:latin typeface="Times New Roman" panose="02020603050405020304" pitchFamily="18" charset="0"/>
                <a:ea typeface="宋体" panose="02010600030101010101" pitchFamily="2" charset="-122"/>
              </a:rPr>
              <a:t>i</a:t>
            </a:r>
            <a:r>
              <a:rPr lang="en-US" altLang="zh-CN" sz="2400">
                <a:ea typeface="宋体" panose="02010600030101010101" pitchFamily="2" charset="-122"/>
              </a:rPr>
              <a:t> = effect of Rotor 1 in the </a:t>
            </a:r>
            <a:r>
              <a:rPr lang="en-US" altLang="zh-CN" sz="2400" i="1">
                <a:latin typeface="Times New Roman" panose="02020603050405020304" pitchFamily="18" charset="0"/>
                <a:ea typeface="宋体" panose="02010600030101010101" pitchFamily="2" charset="-122"/>
              </a:rPr>
              <a:t>i</a:t>
            </a:r>
            <a:r>
              <a:rPr lang="en-US" altLang="zh-CN" sz="2400" baseline="30000">
                <a:latin typeface="Times New Roman" panose="02020603050405020304" pitchFamily="18" charset="0"/>
                <a:ea typeface="宋体" panose="02010600030101010101" pitchFamily="2" charset="-122"/>
              </a:rPr>
              <a:t>th</a:t>
            </a:r>
            <a:r>
              <a:rPr lang="en-US" altLang="zh-CN" sz="2400">
                <a:ea typeface="宋体" panose="02010600030101010101" pitchFamily="2" charset="-122"/>
              </a:rPr>
              <a:t> rotation position</a:t>
            </a:r>
          </a:p>
        </p:txBody>
      </p:sp>
      <p:sp>
        <p:nvSpPr>
          <p:cNvPr id="2" name="灯片编号占位符 1"/>
          <p:cNvSpPr>
            <a:spLocks noGrp="1"/>
          </p:cNvSpPr>
          <p:nvPr>
            <p:ph type="sldNum" sz="quarter" idx="12"/>
          </p:nvPr>
        </p:nvSpPr>
        <p:spPr/>
        <p:txBody>
          <a:bodyPr/>
          <a:lstStyle/>
          <a:p>
            <a:fld id="{1FF18F41-E0A9-4F72-861C-BE4AABE77BA0}" type="slidenum">
              <a:rPr lang="zh-CN" altLang="en-US" smtClean="0"/>
              <a:t>98</a:t>
            </a:fld>
            <a:endParaRPr lang="zh-CN" altLang="en-US"/>
          </a:p>
        </p:txBody>
      </p:sp>
      <p:sp>
        <p:nvSpPr>
          <p:cNvPr id="22"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23"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3608524551"/>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body" idx="1"/>
          </p:nvPr>
        </p:nvSpPr>
        <p:spPr>
          <a:xfrm>
            <a:off x="2208213" y="838200"/>
            <a:ext cx="7772400" cy="4267200"/>
          </a:xfrm>
        </p:spPr>
        <p:txBody>
          <a:bodyPr/>
          <a:lstStyle/>
          <a:p>
            <a:pPr>
              <a:lnSpc>
                <a:spcPct val="90000"/>
              </a:lnSpc>
              <a:spcBef>
                <a:spcPct val="0"/>
              </a:spcBef>
              <a:buFontTx/>
              <a:buNone/>
            </a:pPr>
            <a:r>
              <a:rPr lang="en-US" altLang="zh-CN" sz="2400">
                <a:ea typeface="宋体" panose="02010600030101010101" pitchFamily="2" charset="-122"/>
              </a:rPr>
              <a:t>C       = </a:t>
            </a:r>
            <a:r>
              <a:rPr lang="en-US" altLang="zh-CN" sz="2400">
                <a:latin typeface="Courier New" panose="02070309020205020404" pitchFamily="49" charset="0"/>
                <a:ea typeface="宋体" panose="02010600030101010101" pitchFamily="2" charset="-122"/>
              </a:rPr>
              <a:t>XTSWVUINZ</a:t>
            </a:r>
          </a:p>
          <a:p>
            <a:pPr>
              <a:lnSpc>
                <a:spcPct val="90000"/>
              </a:lnSpc>
              <a:spcBef>
                <a:spcPct val="0"/>
              </a:spcBef>
              <a:buFontTx/>
              <a:buNone/>
            </a:pPr>
            <a:r>
              <a:rPr lang="en-US" altLang="zh-CN" sz="2400">
                <a:ea typeface="宋体" panose="02010600030101010101" pitchFamily="2" charset="-122"/>
              </a:rPr>
              <a:t>P</a:t>
            </a:r>
            <a:r>
              <a:rPr lang="en-US" altLang="zh-CN" sz="2400" baseline="-25000">
                <a:ea typeface="宋体" panose="02010600030101010101" pitchFamily="2" charset="-122"/>
              </a:rPr>
              <a:t>guess </a:t>
            </a:r>
            <a:r>
              <a:rPr lang="en-US" altLang="zh-CN" sz="2400">
                <a:ea typeface="宋体" panose="02010600030101010101" pitchFamily="2" charset="-122"/>
              </a:rPr>
              <a:t>= </a:t>
            </a:r>
            <a:r>
              <a:rPr lang="en-US" altLang="zh-CN" sz="2400">
                <a:latin typeface="Courier New" panose="02070309020205020404" pitchFamily="49" charset="0"/>
                <a:ea typeface="宋体" panose="02010600030101010101" pitchFamily="2" charset="-122"/>
              </a:rPr>
              <a:t>wehrmacht</a:t>
            </a:r>
            <a:r>
              <a:rPr lang="en-US" altLang="zh-CN" sz="2400">
                <a:ea typeface="宋体" panose="02010600030101010101" pitchFamily="2" charset="-122"/>
              </a:rPr>
              <a:t> (“armed forces”)</a:t>
            </a:r>
          </a:p>
          <a:p>
            <a:pPr>
              <a:lnSpc>
                <a:spcPct val="90000"/>
              </a:lnSpc>
              <a:spcBef>
                <a:spcPct val="0"/>
              </a:spcBef>
              <a:buFontTx/>
              <a:buNone/>
            </a:pPr>
            <a:r>
              <a:rPr lang="en-US" altLang="zh-CN" sz="2000">
                <a:ea typeface="宋体" panose="02010600030101010101" pitchFamily="2" charset="-122"/>
              </a:rPr>
              <a:t>	    	</a:t>
            </a:r>
          </a:p>
          <a:p>
            <a:pPr>
              <a:lnSpc>
                <a:spcPct val="90000"/>
              </a:lnSpc>
              <a:spcBef>
                <a:spcPct val="0"/>
              </a:spcBef>
              <a:buFontTx/>
              <a:buNone/>
            </a:pP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X</a:t>
            </a:r>
            <a:r>
              <a:rPr lang="en-US" altLang="zh-CN">
                <a:latin typeface="Times New Roman" panose="02020603050405020304" pitchFamily="18" charset="0"/>
                <a:ea typeface="宋体" panose="02010600030101010101" pitchFamily="2" charset="-122"/>
              </a:rPr>
              <a:t>) = Z </a:t>
            </a: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w</a:t>
            </a:r>
            <a:r>
              <a:rPr lang="en-US" altLang="zh-CN">
                <a:latin typeface="Times New Roman" panose="02020603050405020304" pitchFamily="18" charset="0"/>
                <a:ea typeface="宋体" panose="02010600030101010101" pitchFamily="2" charset="-122"/>
              </a:rPr>
              <a:t>)</a:t>
            </a:r>
          </a:p>
          <a:p>
            <a:pPr>
              <a:lnSpc>
                <a:spcPct val="90000"/>
              </a:lnSpc>
              <a:spcBef>
                <a:spcPct val="0"/>
              </a:spcBef>
              <a:buFontTx/>
              <a:buNone/>
            </a:pP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2</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T</a:t>
            </a:r>
            <a:r>
              <a:rPr lang="en-US" altLang="zh-CN">
                <a:latin typeface="Times New Roman" panose="02020603050405020304" pitchFamily="18" charset="0"/>
                <a:ea typeface="宋体" panose="02010600030101010101" pitchFamily="2" charset="-122"/>
              </a:rPr>
              <a:t>) = Z </a:t>
            </a: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2</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e</a:t>
            </a:r>
            <a:r>
              <a:rPr lang="en-US" altLang="zh-CN">
                <a:latin typeface="Times New Roman" panose="02020603050405020304" pitchFamily="18" charset="0"/>
                <a:ea typeface="宋体" panose="02010600030101010101" pitchFamily="2" charset="-122"/>
              </a:rPr>
              <a:t>)</a:t>
            </a:r>
          </a:p>
          <a:p>
            <a:pPr>
              <a:lnSpc>
                <a:spcPct val="90000"/>
              </a:lnSpc>
              <a:spcBef>
                <a:spcPct val="0"/>
              </a:spcBef>
              <a:buFontTx/>
              <a:buNone/>
            </a:pP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3</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S</a:t>
            </a:r>
            <a:r>
              <a:rPr lang="en-US" altLang="zh-CN">
                <a:latin typeface="Times New Roman" panose="02020603050405020304" pitchFamily="18" charset="0"/>
                <a:ea typeface="宋体" panose="02010600030101010101" pitchFamily="2" charset="-122"/>
              </a:rPr>
              <a:t>) = Z </a:t>
            </a: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3</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h</a:t>
            </a:r>
            <a:r>
              <a:rPr lang="en-US" altLang="zh-CN">
                <a:latin typeface="Times New Roman" panose="02020603050405020304" pitchFamily="18" charset="0"/>
                <a:ea typeface="宋体" panose="02010600030101010101" pitchFamily="2" charset="-122"/>
              </a:rPr>
              <a:t>)</a:t>
            </a:r>
            <a:endParaRPr lang="en-US" altLang="zh-CN" baseline="-25000">
              <a:latin typeface="Times New Roman" panose="02020603050405020304" pitchFamily="18" charset="0"/>
              <a:ea typeface="宋体" panose="02010600030101010101" pitchFamily="2" charset="-122"/>
            </a:endParaRPr>
          </a:p>
          <a:p>
            <a:pPr>
              <a:lnSpc>
                <a:spcPct val="90000"/>
              </a:lnSpc>
              <a:spcBef>
                <a:spcPct val="0"/>
              </a:spcBef>
              <a:buFontTx/>
              <a:buNone/>
            </a:pP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4</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W</a:t>
            </a:r>
            <a:r>
              <a:rPr lang="en-US" altLang="zh-CN">
                <a:latin typeface="Times New Roman" panose="02020603050405020304" pitchFamily="18" charset="0"/>
                <a:ea typeface="宋体" panose="02010600030101010101" pitchFamily="2" charset="-122"/>
              </a:rPr>
              <a:t>) = </a:t>
            </a:r>
            <a:r>
              <a:rPr lang="en-US" altLang="zh-CN" i="1">
                <a:latin typeface="Times New Roman" panose="02020603050405020304" pitchFamily="18" charset="0"/>
                <a:ea typeface="宋体" panose="02010600030101010101" pitchFamily="2" charset="-122"/>
              </a:rPr>
              <a:t>Z L</a:t>
            </a:r>
            <a:r>
              <a:rPr lang="en-US" altLang="zh-CN" i="1" baseline="-25000">
                <a:latin typeface="Times New Roman" panose="02020603050405020304" pitchFamily="18" charset="0"/>
                <a:ea typeface="宋体" panose="02010600030101010101" pitchFamily="2" charset="-122"/>
              </a:rPr>
              <a:t>4</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r</a:t>
            </a:r>
            <a:r>
              <a:rPr lang="en-US" altLang="zh-CN">
                <a:latin typeface="Times New Roman" panose="02020603050405020304" pitchFamily="18" charset="0"/>
                <a:ea typeface="宋体" panose="02010600030101010101" pitchFamily="2" charset="-122"/>
              </a:rPr>
              <a:t>)</a:t>
            </a:r>
          </a:p>
          <a:p>
            <a:pPr>
              <a:lnSpc>
                <a:spcPct val="90000"/>
              </a:lnSpc>
              <a:spcBef>
                <a:spcPct val="0"/>
              </a:spcBef>
              <a:buFontTx/>
              <a:buNone/>
            </a:pP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5</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V</a:t>
            </a:r>
            <a:r>
              <a:rPr lang="en-US" altLang="zh-CN">
                <a:latin typeface="Times New Roman" panose="02020603050405020304" pitchFamily="18" charset="0"/>
                <a:ea typeface="宋体" panose="02010600030101010101" pitchFamily="2" charset="-122"/>
              </a:rPr>
              <a:t>) = </a:t>
            </a:r>
            <a:r>
              <a:rPr lang="en-US" altLang="zh-CN" i="1">
                <a:latin typeface="Times New Roman" panose="02020603050405020304" pitchFamily="18" charset="0"/>
                <a:ea typeface="宋体" panose="02010600030101010101" pitchFamily="2" charset="-122"/>
              </a:rPr>
              <a:t>Z L</a:t>
            </a:r>
            <a:r>
              <a:rPr lang="en-US" altLang="zh-CN" i="1" baseline="-25000">
                <a:latin typeface="Times New Roman" panose="02020603050405020304" pitchFamily="18" charset="0"/>
                <a:ea typeface="宋体" panose="02010600030101010101" pitchFamily="2" charset="-122"/>
              </a:rPr>
              <a:t>5</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m</a:t>
            </a:r>
            <a:r>
              <a:rPr lang="en-US" altLang="zh-CN">
                <a:latin typeface="Times New Roman" panose="02020603050405020304" pitchFamily="18" charset="0"/>
                <a:ea typeface="宋体" panose="02010600030101010101" pitchFamily="2" charset="-122"/>
              </a:rPr>
              <a:t>)</a:t>
            </a:r>
          </a:p>
          <a:p>
            <a:pPr>
              <a:lnSpc>
                <a:spcPct val="90000"/>
              </a:lnSpc>
              <a:spcBef>
                <a:spcPct val="0"/>
              </a:spcBef>
              <a:buFontTx/>
              <a:buNone/>
            </a:pP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6</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U</a:t>
            </a:r>
            <a:r>
              <a:rPr lang="en-US" altLang="zh-CN">
                <a:latin typeface="Times New Roman" panose="02020603050405020304" pitchFamily="18" charset="0"/>
                <a:ea typeface="宋体" panose="02010600030101010101" pitchFamily="2" charset="-122"/>
              </a:rPr>
              <a:t>) = </a:t>
            </a:r>
            <a:r>
              <a:rPr lang="en-US" altLang="zh-CN" i="1">
                <a:latin typeface="Times New Roman" panose="02020603050405020304" pitchFamily="18" charset="0"/>
                <a:ea typeface="宋体" panose="02010600030101010101" pitchFamily="2" charset="-122"/>
              </a:rPr>
              <a:t>Z L</a:t>
            </a:r>
            <a:r>
              <a:rPr lang="en-US" altLang="zh-CN" i="1" baseline="-25000">
                <a:latin typeface="Times New Roman" panose="02020603050405020304" pitchFamily="18" charset="0"/>
                <a:ea typeface="宋体" panose="02010600030101010101" pitchFamily="2" charset="-122"/>
              </a:rPr>
              <a:t>6</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a</a:t>
            </a:r>
            <a:r>
              <a:rPr lang="en-US" altLang="zh-CN">
                <a:latin typeface="Times New Roman" panose="02020603050405020304" pitchFamily="18" charset="0"/>
                <a:ea typeface="宋体" panose="02010600030101010101" pitchFamily="2" charset="-122"/>
              </a:rPr>
              <a:t>)</a:t>
            </a:r>
            <a:endParaRPr lang="en-US" altLang="zh-CN" baseline="-25000">
              <a:latin typeface="Times New Roman" panose="02020603050405020304" pitchFamily="18" charset="0"/>
              <a:ea typeface="宋体" panose="02010600030101010101" pitchFamily="2" charset="-122"/>
            </a:endParaRPr>
          </a:p>
          <a:p>
            <a:pPr>
              <a:lnSpc>
                <a:spcPct val="90000"/>
              </a:lnSpc>
              <a:spcBef>
                <a:spcPct val="0"/>
              </a:spcBef>
              <a:buFontTx/>
              <a:buNone/>
            </a:pPr>
            <a:r>
              <a:rPr lang="en-US" altLang="zh-CN" i="1">
                <a:latin typeface="Times New Roman" panose="02020603050405020304" pitchFamily="18" charset="0"/>
                <a:ea typeface="宋体" panose="02010600030101010101" pitchFamily="2" charset="-122"/>
              </a:rPr>
              <a:t>L</a:t>
            </a:r>
            <a:r>
              <a:rPr lang="en-US" altLang="zh-CN" i="1" baseline="-25000">
                <a:latin typeface="Times New Roman" panose="02020603050405020304" pitchFamily="18" charset="0"/>
                <a:ea typeface="宋体" panose="02010600030101010101" pitchFamily="2" charset="-122"/>
              </a:rPr>
              <a:t>7</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 </a:t>
            </a:r>
            <a:r>
              <a:rPr lang="en-US" altLang="zh-CN" i="1">
                <a:latin typeface="Times New Roman" panose="02020603050405020304" pitchFamily="18" charset="0"/>
                <a:ea typeface="宋体" panose="02010600030101010101" pitchFamily="2" charset="-122"/>
              </a:rPr>
              <a:t>Z L</a:t>
            </a:r>
            <a:r>
              <a:rPr lang="en-US" altLang="zh-CN" i="1" baseline="-25000">
                <a:latin typeface="Times New Roman" panose="02020603050405020304" pitchFamily="18" charset="0"/>
                <a:ea typeface="宋体" panose="02010600030101010101" pitchFamily="2" charset="-122"/>
              </a:rPr>
              <a:t>7</a:t>
            </a:r>
            <a:r>
              <a:rPr lang="en-US" altLang="zh-CN">
                <a:latin typeface="Times New Roman" panose="02020603050405020304" pitchFamily="18" charset="0"/>
                <a:ea typeface="宋体" panose="02010600030101010101" pitchFamily="2" charset="-122"/>
              </a:rPr>
              <a:t> (</a:t>
            </a:r>
            <a:r>
              <a:rPr lang="en-US" altLang="zh-CN">
                <a:latin typeface="Courier New" panose="02070309020205020404" pitchFamily="49" charset="0"/>
                <a:ea typeface="宋体" panose="02010600030101010101" pitchFamily="2" charset="-122"/>
              </a:rPr>
              <a:t>c</a:t>
            </a:r>
            <a:r>
              <a:rPr lang="en-US" altLang="zh-CN">
                <a:latin typeface="Times New Roman" panose="02020603050405020304" pitchFamily="18" charset="0"/>
                <a:ea typeface="宋体" panose="02010600030101010101" pitchFamily="2" charset="-122"/>
              </a:rPr>
              <a:t>)</a:t>
            </a:r>
            <a:r>
              <a:rPr lang="en-US" altLang="zh-CN">
                <a:ea typeface="宋体" panose="02010600030101010101" pitchFamily="2" charset="-122"/>
              </a:rPr>
              <a:t>	</a:t>
            </a:r>
          </a:p>
          <a:p>
            <a:pPr>
              <a:lnSpc>
                <a:spcPct val="90000"/>
              </a:lnSpc>
              <a:spcBef>
                <a:spcPct val="0"/>
              </a:spcBef>
              <a:buFontTx/>
              <a:buNone/>
            </a:pPr>
            <a:r>
              <a:rPr lang="en-US" altLang="zh-CN">
                <a:ea typeface="宋体" panose="02010600030101010101" pitchFamily="2" charset="-122"/>
              </a:rPr>
              <a:t>	</a:t>
            </a:r>
          </a:p>
          <a:p>
            <a:pPr>
              <a:lnSpc>
                <a:spcPct val="90000"/>
              </a:lnSpc>
              <a:spcBef>
                <a:spcPct val="0"/>
              </a:spcBef>
              <a:buFontTx/>
              <a:buNone/>
            </a:pPr>
            <a:endParaRPr lang="en-US" altLang="zh-CN" sz="2400">
              <a:ea typeface="宋体" panose="02010600030101010101" pitchFamily="2" charset="-122"/>
            </a:endParaRPr>
          </a:p>
        </p:txBody>
      </p:sp>
      <p:sp>
        <p:nvSpPr>
          <p:cNvPr id="608259" name="Text Box 3"/>
          <p:cNvSpPr txBox="1">
            <a:spLocks noChangeArrowheads="1"/>
          </p:cNvSpPr>
          <p:nvPr/>
        </p:nvSpPr>
        <p:spPr bwMode="auto">
          <a:xfrm>
            <a:off x="5249864" y="1447801"/>
            <a:ext cx="5037137" cy="3150221"/>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latin typeface="Courier New" panose="02070309020205020404" pitchFamily="49" charset="0"/>
                <a:ea typeface="宋体" panose="02010600030101010101" pitchFamily="2" charset="-122"/>
              </a:rPr>
              <a:t>ABCDEFGHIJKLMNOPQRSTUVWXYZ </a:t>
            </a:r>
          </a:p>
          <a:p>
            <a:pPr>
              <a:lnSpc>
                <a:spcPct val="104000"/>
              </a:lnSpc>
            </a:pPr>
            <a:r>
              <a:rPr lang="en-US" altLang="zh-CN" sz="2400">
                <a:latin typeface="Courier New" panose="02070309020205020404" pitchFamily="49" charset="0"/>
                <a:ea typeface="宋体" panose="02010600030101010101" pitchFamily="2" charset="-122"/>
              </a:rPr>
              <a:t>EKMFLGDQVZNTOWYHXUSPAIBRCJ</a:t>
            </a:r>
          </a:p>
          <a:p>
            <a:pPr>
              <a:lnSpc>
                <a:spcPct val="104000"/>
              </a:lnSpc>
            </a:pPr>
            <a:r>
              <a:rPr lang="en-US" altLang="zh-CN" sz="2400">
                <a:latin typeface="Courier New" panose="02070309020205020404" pitchFamily="49" charset="0"/>
                <a:ea typeface="宋体" panose="02010600030101010101" pitchFamily="2" charset="-122"/>
              </a:rPr>
              <a:t>JEKMFLGDQVZNTOWYHXUSPAIBRC</a:t>
            </a:r>
          </a:p>
          <a:p>
            <a:pPr>
              <a:lnSpc>
                <a:spcPct val="104000"/>
              </a:lnSpc>
            </a:pPr>
            <a:r>
              <a:rPr lang="en-US" altLang="zh-CN" sz="2400">
                <a:latin typeface="Courier New" panose="02070309020205020404" pitchFamily="49" charset="0"/>
                <a:ea typeface="宋体" panose="02010600030101010101" pitchFamily="2" charset="-122"/>
              </a:rPr>
              <a:t>CJEKMFLGDQVZNTOWYHXUSPAIBR</a:t>
            </a:r>
          </a:p>
          <a:p>
            <a:pPr>
              <a:lnSpc>
                <a:spcPct val="104000"/>
              </a:lnSpc>
            </a:pPr>
            <a:r>
              <a:rPr lang="en-US" altLang="zh-CN" sz="2400">
                <a:latin typeface="Courier New" panose="02070309020205020404" pitchFamily="49" charset="0"/>
                <a:ea typeface="宋体" panose="02010600030101010101" pitchFamily="2" charset="-122"/>
              </a:rPr>
              <a:t>RCJEKMFLGDQVZNTOWYHXUSPAIB</a:t>
            </a:r>
          </a:p>
          <a:p>
            <a:pPr>
              <a:lnSpc>
                <a:spcPct val="104000"/>
              </a:lnSpc>
            </a:pPr>
            <a:r>
              <a:rPr lang="en-US" altLang="zh-CN" sz="2400">
                <a:latin typeface="Courier New" panose="02070309020205020404" pitchFamily="49" charset="0"/>
                <a:ea typeface="宋体" panose="02010600030101010101" pitchFamily="2" charset="-122"/>
              </a:rPr>
              <a:t>BRCJEKMFLGDQVZNTOWYHXUSPAI</a:t>
            </a:r>
          </a:p>
          <a:p>
            <a:pPr>
              <a:lnSpc>
                <a:spcPct val="104000"/>
              </a:lnSpc>
            </a:pPr>
            <a:r>
              <a:rPr lang="en-US" altLang="zh-CN" sz="2400">
                <a:latin typeface="Courier New" panose="02070309020205020404" pitchFamily="49" charset="0"/>
                <a:ea typeface="宋体" panose="02010600030101010101" pitchFamily="2" charset="-122"/>
              </a:rPr>
              <a:t>IBRCJEKMFLGDQVZNTOWYHXUSPA</a:t>
            </a:r>
          </a:p>
          <a:p>
            <a:pPr>
              <a:lnSpc>
                <a:spcPct val="104000"/>
              </a:lnSpc>
            </a:pPr>
            <a:r>
              <a:rPr lang="en-US" altLang="zh-CN" sz="2400">
                <a:latin typeface="Courier New" panose="02070309020205020404" pitchFamily="49" charset="0"/>
                <a:ea typeface="宋体" panose="02010600030101010101" pitchFamily="2" charset="-122"/>
              </a:rPr>
              <a:t>AIBRCJEKMFLGDQVZNTOWYHXUSP</a:t>
            </a:r>
          </a:p>
        </p:txBody>
      </p:sp>
      <p:sp>
        <p:nvSpPr>
          <p:cNvPr id="608260" name="Rectangle 4"/>
          <p:cNvSpPr>
            <a:spLocks noGrp="1" noChangeArrowheads="1"/>
          </p:cNvSpPr>
          <p:nvPr>
            <p:ph type="title"/>
          </p:nvPr>
        </p:nvSpPr>
        <p:spPr>
          <a:xfrm>
            <a:off x="2354263" y="-157163"/>
            <a:ext cx="7772400" cy="1143001"/>
          </a:xfrm>
        </p:spPr>
        <p:txBody>
          <a:bodyPr/>
          <a:lstStyle/>
          <a:p>
            <a:r>
              <a:rPr lang="en-US" altLang="zh-CN">
                <a:ea typeface="宋体" panose="02010600030101010101" pitchFamily="2" charset="-122"/>
              </a:rPr>
              <a:t>Batons Attack</a:t>
            </a:r>
          </a:p>
        </p:txBody>
      </p:sp>
      <p:sp>
        <p:nvSpPr>
          <p:cNvPr id="608261" name="Rectangle 5"/>
          <p:cNvSpPr>
            <a:spLocks noChangeArrowheads="1"/>
          </p:cNvSpPr>
          <p:nvPr/>
        </p:nvSpPr>
        <p:spPr bwMode="auto">
          <a:xfrm>
            <a:off x="9563100" y="1558925"/>
            <a:ext cx="139700" cy="66675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62" name="Rectangle 6"/>
          <p:cNvSpPr>
            <a:spLocks noChangeArrowheads="1"/>
          </p:cNvSpPr>
          <p:nvPr/>
        </p:nvSpPr>
        <p:spPr bwMode="auto">
          <a:xfrm>
            <a:off x="8807451" y="1490664"/>
            <a:ext cx="182563" cy="1069975"/>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63" name="Rectangle 7"/>
          <p:cNvSpPr>
            <a:spLocks noChangeArrowheads="1"/>
          </p:cNvSpPr>
          <p:nvPr/>
        </p:nvSpPr>
        <p:spPr bwMode="auto">
          <a:xfrm>
            <a:off x="8639175" y="1517651"/>
            <a:ext cx="158750" cy="1427163"/>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64" name="Rectangle 8"/>
          <p:cNvSpPr>
            <a:spLocks noChangeArrowheads="1"/>
          </p:cNvSpPr>
          <p:nvPr/>
        </p:nvSpPr>
        <p:spPr bwMode="auto">
          <a:xfrm>
            <a:off x="9344025" y="1566864"/>
            <a:ext cx="203200" cy="676275"/>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65" name="Rectangle 9"/>
          <p:cNvSpPr>
            <a:spLocks noChangeArrowheads="1"/>
          </p:cNvSpPr>
          <p:nvPr/>
        </p:nvSpPr>
        <p:spPr bwMode="auto">
          <a:xfrm>
            <a:off x="6056313" y="1524001"/>
            <a:ext cx="209550" cy="1071563"/>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66" name="Rectangle 10"/>
          <p:cNvSpPr>
            <a:spLocks noChangeArrowheads="1"/>
          </p:cNvSpPr>
          <p:nvPr/>
        </p:nvSpPr>
        <p:spPr bwMode="auto">
          <a:xfrm>
            <a:off x="6618289" y="1531939"/>
            <a:ext cx="211137" cy="1436687"/>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67" name="Rectangle 11"/>
          <p:cNvSpPr>
            <a:spLocks noChangeArrowheads="1"/>
          </p:cNvSpPr>
          <p:nvPr/>
        </p:nvSpPr>
        <p:spPr bwMode="auto">
          <a:xfrm>
            <a:off x="8447089" y="1489075"/>
            <a:ext cx="179387" cy="1847850"/>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68" name="Rectangle 12"/>
          <p:cNvSpPr>
            <a:spLocks noChangeArrowheads="1"/>
          </p:cNvSpPr>
          <p:nvPr/>
        </p:nvSpPr>
        <p:spPr bwMode="auto">
          <a:xfrm>
            <a:off x="9378950" y="1550988"/>
            <a:ext cx="179388" cy="1803400"/>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69" name="Rectangle 13"/>
          <p:cNvSpPr>
            <a:spLocks noChangeArrowheads="1"/>
          </p:cNvSpPr>
          <p:nvPr/>
        </p:nvSpPr>
        <p:spPr bwMode="auto">
          <a:xfrm>
            <a:off x="9144001" y="1489076"/>
            <a:ext cx="200025" cy="2239963"/>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70" name="Rectangle 14"/>
          <p:cNvSpPr>
            <a:spLocks noChangeArrowheads="1"/>
          </p:cNvSpPr>
          <p:nvPr/>
        </p:nvSpPr>
        <p:spPr bwMode="auto">
          <a:xfrm>
            <a:off x="7527926" y="1500189"/>
            <a:ext cx="187325" cy="2224087"/>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71" name="Rectangle 15"/>
          <p:cNvSpPr>
            <a:spLocks noChangeArrowheads="1"/>
          </p:cNvSpPr>
          <p:nvPr/>
        </p:nvSpPr>
        <p:spPr bwMode="auto">
          <a:xfrm>
            <a:off x="8993188" y="1514476"/>
            <a:ext cx="177800" cy="2587625"/>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72" name="Rectangle 16"/>
          <p:cNvSpPr>
            <a:spLocks noChangeArrowheads="1"/>
          </p:cNvSpPr>
          <p:nvPr/>
        </p:nvSpPr>
        <p:spPr bwMode="auto">
          <a:xfrm>
            <a:off x="5310189" y="1500189"/>
            <a:ext cx="242887" cy="2630487"/>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73" name="Rectangle 17"/>
          <p:cNvSpPr>
            <a:spLocks noChangeArrowheads="1"/>
          </p:cNvSpPr>
          <p:nvPr/>
        </p:nvSpPr>
        <p:spPr bwMode="auto">
          <a:xfrm>
            <a:off x="5692775" y="1489076"/>
            <a:ext cx="209550" cy="2970213"/>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74" name="Rectangle 18"/>
          <p:cNvSpPr>
            <a:spLocks noChangeArrowheads="1"/>
          </p:cNvSpPr>
          <p:nvPr/>
        </p:nvSpPr>
        <p:spPr bwMode="auto">
          <a:xfrm>
            <a:off x="6781800" y="1503364"/>
            <a:ext cx="217488" cy="2955925"/>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75" name="Text Box 19"/>
          <p:cNvSpPr txBox="1">
            <a:spLocks noChangeArrowheads="1"/>
          </p:cNvSpPr>
          <p:nvPr/>
        </p:nvSpPr>
        <p:spPr bwMode="auto">
          <a:xfrm>
            <a:off x="2451100" y="4794250"/>
            <a:ext cx="7018268" cy="1341906"/>
          </a:xfrm>
          <a:prstGeom prst="rect">
            <a:avLst/>
          </a:prstGeom>
          <a:noFill/>
          <a:ln>
            <a:noFill/>
          </a:ln>
          <a:effectLst/>
          <a:extLst>
            <a:ext uri="{909E8E84-426E-40DD-AFC4-6F175D3DCCD1}">
              <a14:hiddenFill xmlns:a14="http://schemas.microsoft.com/office/drawing/2010/main">
                <a:solidFill>
                  <a:srgbClr val="FFC8BB"/>
                </a:solidFill>
              </a14:hiddenFill>
            </a:ext>
            <a:ext uri="{91240B29-F687-4F45-9708-019B960494DF}">
              <a14:hiddenLine xmlns:a14="http://schemas.microsoft.com/office/drawing/2010/main" w="349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2800">
                <a:ea typeface="宋体" panose="02010600030101010101" pitchFamily="2" charset="-122"/>
              </a:rPr>
              <a:t>For a given starting rotor setting, solve for </a:t>
            </a:r>
            <a:r>
              <a:rPr lang="en-US" altLang="zh-CN" sz="2800" i="1">
                <a:latin typeface="Times New Roman" panose="02020603050405020304" pitchFamily="18" charset="0"/>
                <a:ea typeface="宋体" panose="02010600030101010101" pitchFamily="2" charset="-122"/>
              </a:rPr>
              <a:t>Z</a:t>
            </a:r>
            <a:r>
              <a:rPr lang="en-US" altLang="zh-CN" sz="2800">
                <a:ea typeface="宋体" panose="02010600030101010101" pitchFamily="2" charset="-122"/>
              </a:rPr>
              <a:t> </a:t>
            </a:r>
          </a:p>
          <a:p>
            <a:r>
              <a:rPr lang="en-US" altLang="zh-CN" sz="2400">
                <a:ea typeface="宋体" panose="02010600030101010101" pitchFamily="2" charset="-122"/>
              </a:rPr>
              <a:t>1: R = </a:t>
            </a:r>
            <a:r>
              <a:rPr lang="en-US" altLang="zh-CN" sz="2800" i="1">
                <a:latin typeface="Times New Roman" panose="02020603050405020304" pitchFamily="18" charset="0"/>
                <a:ea typeface="宋体" panose="02010600030101010101" pitchFamily="2" charset="-122"/>
              </a:rPr>
              <a:t>Z</a:t>
            </a:r>
            <a:r>
              <a:rPr lang="en-US" altLang="zh-CN" sz="2400">
                <a:ea typeface="宋体" panose="02010600030101010101" pitchFamily="2" charset="-122"/>
              </a:rPr>
              <a:t>(B)	2: S = </a:t>
            </a:r>
            <a:r>
              <a:rPr lang="en-US" altLang="zh-CN" sz="2800" i="1">
                <a:latin typeface="Times New Roman" panose="02020603050405020304" pitchFamily="18" charset="0"/>
                <a:ea typeface="宋体" panose="02010600030101010101" pitchFamily="2" charset="-122"/>
              </a:rPr>
              <a:t>Z</a:t>
            </a:r>
            <a:r>
              <a:rPr lang="en-US" altLang="zh-CN" sz="2400">
                <a:ea typeface="宋体" panose="02010600030101010101" pitchFamily="2" charset="-122"/>
              </a:rPr>
              <a:t>(F)	3: X = </a:t>
            </a:r>
            <a:r>
              <a:rPr lang="en-US" altLang="zh-CN" sz="2800" i="1">
                <a:latin typeface="Times New Roman" panose="02020603050405020304" pitchFamily="18" charset="0"/>
                <a:ea typeface="宋体" panose="02010600030101010101" pitchFamily="2" charset="-122"/>
              </a:rPr>
              <a:t>Z</a:t>
            </a:r>
            <a:r>
              <a:rPr lang="en-US" altLang="zh-CN" sz="2400">
                <a:ea typeface="宋体" panose="02010600030101010101" pitchFamily="2" charset="-122"/>
              </a:rPr>
              <a:t>(G)	4: P = </a:t>
            </a:r>
            <a:r>
              <a:rPr lang="en-US" altLang="zh-CN" sz="2800" i="1">
                <a:latin typeface="Times New Roman" panose="02020603050405020304" pitchFamily="18" charset="0"/>
                <a:ea typeface="宋体" panose="02010600030101010101" pitchFamily="2" charset="-122"/>
              </a:rPr>
              <a:t>Z</a:t>
            </a:r>
            <a:r>
              <a:rPr lang="en-US" altLang="zh-CN" sz="2400">
                <a:ea typeface="宋体" panose="02010600030101010101" pitchFamily="2" charset="-122"/>
              </a:rPr>
              <a:t>(Y)</a:t>
            </a:r>
          </a:p>
          <a:p>
            <a:r>
              <a:rPr lang="en-US" altLang="zh-CN" sz="2400">
                <a:ea typeface="宋体" panose="02010600030101010101" pitchFamily="2" charset="-122"/>
              </a:rPr>
              <a:t>5: U = </a:t>
            </a:r>
            <a:r>
              <a:rPr lang="en-US" altLang="zh-CN" sz="2800" i="1">
                <a:latin typeface="Times New Roman" panose="02020603050405020304" pitchFamily="18" charset="0"/>
                <a:ea typeface="宋体" panose="02010600030101010101" pitchFamily="2" charset="-122"/>
              </a:rPr>
              <a:t>Z</a:t>
            </a:r>
            <a:r>
              <a:rPr lang="en-US" altLang="zh-CN" sz="2400">
                <a:ea typeface="宋体" panose="02010600030101010101" pitchFamily="2" charset="-122"/>
              </a:rPr>
              <a:t>(V)	6: H = </a:t>
            </a:r>
            <a:r>
              <a:rPr lang="en-US" altLang="zh-CN" sz="2800" i="1">
                <a:latin typeface="Times New Roman" panose="02020603050405020304" pitchFamily="18" charset="0"/>
                <a:ea typeface="宋体" panose="02010600030101010101" pitchFamily="2" charset="-122"/>
              </a:rPr>
              <a:t>Z</a:t>
            </a:r>
            <a:r>
              <a:rPr lang="en-US" altLang="zh-CN" sz="2400">
                <a:ea typeface="宋体" panose="02010600030101010101" pitchFamily="2" charset="-122"/>
              </a:rPr>
              <a:t>(I)	7: M = </a:t>
            </a:r>
            <a:r>
              <a:rPr lang="en-US" altLang="zh-CN" sz="2800" i="1">
                <a:latin typeface="Times New Roman" panose="02020603050405020304" pitchFamily="18" charset="0"/>
                <a:ea typeface="宋体" panose="02010600030101010101" pitchFamily="2" charset="-122"/>
              </a:rPr>
              <a:t>Z</a:t>
            </a:r>
            <a:r>
              <a:rPr lang="en-US" altLang="zh-CN" sz="2400">
                <a:ea typeface="宋体" panose="02010600030101010101" pitchFamily="2" charset="-122"/>
              </a:rPr>
              <a:t>(B)</a:t>
            </a:r>
          </a:p>
        </p:txBody>
      </p:sp>
      <p:sp>
        <p:nvSpPr>
          <p:cNvPr id="608277" name="Rectangle 21"/>
          <p:cNvSpPr>
            <a:spLocks noChangeArrowheads="1"/>
          </p:cNvSpPr>
          <p:nvPr/>
        </p:nvSpPr>
        <p:spPr bwMode="auto">
          <a:xfrm>
            <a:off x="2487614" y="5291139"/>
            <a:ext cx="1881187" cy="350837"/>
          </a:xfrm>
          <a:prstGeom prst="rect">
            <a:avLst/>
          </a:prstGeom>
          <a:noFill/>
          <a:ln w="34925">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8278" name="Rectangle 22"/>
          <p:cNvSpPr>
            <a:spLocks noChangeArrowheads="1"/>
          </p:cNvSpPr>
          <p:nvPr/>
        </p:nvSpPr>
        <p:spPr bwMode="auto">
          <a:xfrm>
            <a:off x="6175375" y="5700714"/>
            <a:ext cx="1881188" cy="350837"/>
          </a:xfrm>
          <a:prstGeom prst="rect">
            <a:avLst/>
          </a:prstGeom>
          <a:noFill/>
          <a:ln w="34925">
            <a:solidFill>
              <a:schemeClr val="hlink"/>
            </a:solidFill>
            <a:miter lim="800000"/>
            <a:headEnd/>
            <a:tailEnd/>
          </a:ln>
          <a:effectLst/>
          <a:extLst>
            <a:ext uri="{909E8E84-426E-40DD-AFC4-6F175D3DCCD1}">
              <a14:hiddenFill xmlns:a14="http://schemas.microsoft.com/office/drawing/2010/main">
                <a:solidFill>
                  <a:srgbClr val="FFC8BB"/>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12"/>
          </p:nvPr>
        </p:nvSpPr>
        <p:spPr/>
        <p:txBody>
          <a:bodyPr/>
          <a:lstStyle/>
          <a:p>
            <a:fld id="{1FF18F41-E0A9-4F72-861C-BE4AABE77BA0}" type="slidenum">
              <a:rPr lang="zh-CN" altLang="en-US" smtClean="0"/>
              <a:t>99</a:t>
            </a:fld>
            <a:endParaRPr lang="zh-CN" altLang="en-US"/>
          </a:p>
        </p:txBody>
      </p:sp>
      <p:sp>
        <p:nvSpPr>
          <p:cNvPr id="23" name="标题 1"/>
          <p:cNvSpPr txBox="1">
            <a:spLocks/>
          </p:cNvSpPr>
          <p:nvPr/>
        </p:nvSpPr>
        <p:spPr>
          <a:xfrm>
            <a:off x="0" y="6383547"/>
            <a:ext cx="10274060" cy="474453"/>
          </a:xfrm>
          <a:prstGeom prst="rect">
            <a:avLst/>
          </a:prstGeom>
          <a:solidFill>
            <a:schemeClr val="accent5">
              <a:lumMod val="60000"/>
              <a:lumOff val="40000"/>
            </a:schemeClr>
          </a:solid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t>Captain Ridley’s Shooting Party</a:t>
            </a:r>
          </a:p>
        </p:txBody>
      </p:sp>
      <p:sp>
        <p:nvSpPr>
          <p:cNvPr id="24" name="标题 1"/>
          <p:cNvSpPr txBox="1">
            <a:spLocks/>
          </p:cNvSpPr>
          <p:nvPr/>
        </p:nvSpPr>
        <p:spPr>
          <a:xfrm>
            <a:off x="10274060" y="6383547"/>
            <a:ext cx="1917940" cy="474453"/>
          </a:xfrm>
          <a:prstGeom prst="rect">
            <a:avLst/>
          </a:prstGeom>
          <a:noFill/>
          <a:ln>
            <a:solidFill>
              <a:schemeClr val="accent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2400" b="1" dirty="0"/>
          </a:p>
        </p:txBody>
      </p:sp>
    </p:spTree>
    <p:extLst>
      <p:ext uri="{BB962C8B-B14F-4D97-AF65-F5344CB8AC3E}">
        <p14:creationId xmlns:p14="http://schemas.microsoft.com/office/powerpoint/2010/main" val="2666867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8261"/>
                                        </p:tgtEl>
                                        <p:attrNameLst>
                                          <p:attrName>style.visibility</p:attrName>
                                        </p:attrNameLst>
                                      </p:cBhvr>
                                      <p:to>
                                        <p:strVal val="visible"/>
                                      </p:to>
                                    </p:set>
                                    <p:anim calcmode="lin" valueType="num">
                                      <p:cBhvr additive="base">
                                        <p:cTn id="7" dur="500" fill="hold"/>
                                        <p:tgtEl>
                                          <p:spTgt spid="608261"/>
                                        </p:tgtEl>
                                        <p:attrNameLst>
                                          <p:attrName>ppt_x</p:attrName>
                                        </p:attrNameLst>
                                      </p:cBhvr>
                                      <p:tavLst>
                                        <p:tav tm="0">
                                          <p:val>
                                            <p:strVal val="0-#ppt_w/2"/>
                                          </p:val>
                                        </p:tav>
                                        <p:tav tm="100000">
                                          <p:val>
                                            <p:strVal val="#ppt_x"/>
                                          </p:val>
                                        </p:tav>
                                      </p:tavLst>
                                    </p:anim>
                                    <p:anim calcmode="lin" valueType="num">
                                      <p:cBhvr additive="base">
                                        <p:cTn id="8" dur="500" fill="hold"/>
                                        <p:tgtEl>
                                          <p:spTgt spid="6082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8264"/>
                                        </p:tgtEl>
                                        <p:attrNameLst>
                                          <p:attrName>style.visibility</p:attrName>
                                        </p:attrNameLst>
                                      </p:cBhvr>
                                      <p:to>
                                        <p:strVal val="visible"/>
                                      </p:to>
                                    </p:set>
                                    <p:anim calcmode="lin" valueType="num">
                                      <p:cBhvr additive="base">
                                        <p:cTn id="13" dur="500" fill="hold"/>
                                        <p:tgtEl>
                                          <p:spTgt spid="608264"/>
                                        </p:tgtEl>
                                        <p:attrNameLst>
                                          <p:attrName>ppt_x</p:attrName>
                                        </p:attrNameLst>
                                      </p:cBhvr>
                                      <p:tavLst>
                                        <p:tav tm="0">
                                          <p:val>
                                            <p:strVal val="0-#ppt_w/2"/>
                                          </p:val>
                                        </p:tav>
                                        <p:tav tm="100000">
                                          <p:val>
                                            <p:strVal val="#ppt_x"/>
                                          </p:val>
                                        </p:tav>
                                      </p:tavLst>
                                    </p:anim>
                                    <p:anim calcmode="lin" valueType="num">
                                      <p:cBhvr additive="base">
                                        <p:cTn id="14" dur="500" fill="hold"/>
                                        <p:tgtEl>
                                          <p:spTgt spid="60826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08262"/>
                                        </p:tgtEl>
                                        <p:attrNameLst>
                                          <p:attrName>style.visibility</p:attrName>
                                        </p:attrNameLst>
                                      </p:cBhvr>
                                      <p:to>
                                        <p:strVal val="visible"/>
                                      </p:to>
                                    </p:set>
                                    <p:anim calcmode="lin" valueType="num">
                                      <p:cBhvr additive="base">
                                        <p:cTn id="19" dur="500" fill="hold"/>
                                        <p:tgtEl>
                                          <p:spTgt spid="608262"/>
                                        </p:tgtEl>
                                        <p:attrNameLst>
                                          <p:attrName>ppt_x</p:attrName>
                                        </p:attrNameLst>
                                      </p:cBhvr>
                                      <p:tavLst>
                                        <p:tav tm="0">
                                          <p:val>
                                            <p:strVal val="0-#ppt_w/2"/>
                                          </p:val>
                                        </p:tav>
                                        <p:tav tm="100000">
                                          <p:val>
                                            <p:strVal val="#ppt_x"/>
                                          </p:val>
                                        </p:tav>
                                      </p:tavLst>
                                    </p:anim>
                                    <p:anim calcmode="lin" valueType="num">
                                      <p:cBhvr additive="base">
                                        <p:cTn id="20" dur="500" fill="hold"/>
                                        <p:tgtEl>
                                          <p:spTgt spid="60826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08265"/>
                                        </p:tgtEl>
                                        <p:attrNameLst>
                                          <p:attrName>style.visibility</p:attrName>
                                        </p:attrNameLst>
                                      </p:cBhvr>
                                      <p:to>
                                        <p:strVal val="visible"/>
                                      </p:to>
                                    </p:set>
                                    <p:anim calcmode="lin" valueType="num">
                                      <p:cBhvr additive="base">
                                        <p:cTn id="25" dur="500" fill="hold"/>
                                        <p:tgtEl>
                                          <p:spTgt spid="608265"/>
                                        </p:tgtEl>
                                        <p:attrNameLst>
                                          <p:attrName>ppt_x</p:attrName>
                                        </p:attrNameLst>
                                      </p:cBhvr>
                                      <p:tavLst>
                                        <p:tav tm="0">
                                          <p:val>
                                            <p:strVal val="0-#ppt_w/2"/>
                                          </p:val>
                                        </p:tav>
                                        <p:tav tm="100000">
                                          <p:val>
                                            <p:strVal val="#ppt_x"/>
                                          </p:val>
                                        </p:tav>
                                      </p:tavLst>
                                    </p:anim>
                                    <p:anim calcmode="lin" valueType="num">
                                      <p:cBhvr additive="base">
                                        <p:cTn id="26" dur="500" fill="hold"/>
                                        <p:tgtEl>
                                          <p:spTgt spid="60826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08263"/>
                                        </p:tgtEl>
                                        <p:attrNameLst>
                                          <p:attrName>style.visibility</p:attrName>
                                        </p:attrNameLst>
                                      </p:cBhvr>
                                      <p:to>
                                        <p:strVal val="visible"/>
                                      </p:to>
                                    </p:set>
                                    <p:anim calcmode="lin" valueType="num">
                                      <p:cBhvr additive="base">
                                        <p:cTn id="31" dur="500" fill="hold"/>
                                        <p:tgtEl>
                                          <p:spTgt spid="608263"/>
                                        </p:tgtEl>
                                        <p:attrNameLst>
                                          <p:attrName>ppt_x</p:attrName>
                                        </p:attrNameLst>
                                      </p:cBhvr>
                                      <p:tavLst>
                                        <p:tav tm="0">
                                          <p:val>
                                            <p:strVal val="0-#ppt_w/2"/>
                                          </p:val>
                                        </p:tav>
                                        <p:tav tm="100000">
                                          <p:val>
                                            <p:strVal val="#ppt_x"/>
                                          </p:val>
                                        </p:tav>
                                      </p:tavLst>
                                    </p:anim>
                                    <p:anim calcmode="lin" valueType="num">
                                      <p:cBhvr additive="base">
                                        <p:cTn id="32" dur="500" fill="hold"/>
                                        <p:tgtEl>
                                          <p:spTgt spid="60826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08266"/>
                                        </p:tgtEl>
                                        <p:attrNameLst>
                                          <p:attrName>style.visibility</p:attrName>
                                        </p:attrNameLst>
                                      </p:cBhvr>
                                      <p:to>
                                        <p:strVal val="visible"/>
                                      </p:to>
                                    </p:set>
                                    <p:anim calcmode="lin" valueType="num">
                                      <p:cBhvr additive="base">
                                        <p:cTn id="37" dur="500" fill="hold"/>
                                        <p:tgtEl>
                                          <p:spTgt spid="608266"/>
                                        </p:tgtEl>
                                        <p:attrNameLst>
                                          <p:attrName>ppt_x</p:attrName>
                                        </p:attrNameLst>
                                      </p:cBhvr>
                                      <p:tavLst>
                                        <p:tav tm="0">
                                          <p:val>
                                            <p:strVal val="0-#ppt_w/2"/>
                                          </p:val>
                                        </p:tav>
                                        <p:tav tm="100000">
                                          <p:val>
                                            <p:strVal val="#ppt_x"/>
                                          </p:val>
                                        </p:tav>
                                      </p:tavLst>
                                    </p:anim>
                                    <p:anim calcmode="lin" valueType="num">
                                      <p:cBhvr additive="base">
                                        <p:cTn id="38" dur="500" fill="hold"/>
                                        <p:tgtEl>
                                          <p:spTgt spid="60826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08268"/>
                                        </p:tgtEl>
                                        <p:attrNameLst>
                                          <p:attrName>style.visibility</p:attrName>
                                        </p:attrNameLst>
                                      </p:cBhvr>
                                      <p:to>
                                        <p:strVal val="visible"/>
                                      </p:to>
                                    </p:set>
                                    <p:anim calcmode="lin" valueType="num">
                                      <p:cBhvr additive="base">
                                        <p:cTn id="43" dur="500" fill="hold"/>
                                        <p:tgtEl>
                                          <p:spTgt spid="608268"/>
                                        </p:tgtEl>
                                        <p:attrNameLst>
                                          <p:attrName>ppt_x</p:attrName>
                                        </p:attrNameLst>
                                      </p:cBhvr>
                                      <p:tavLst>
                                        <p:tav tm="0">
                                          <p:val>
                                            <p:strVal val="0-#ppt_w/2"/>
                                          </p:val>
                                        </p:tav>
                                        <p:tav tm="100000">
                                          <p:val>
                                            <p:strVal val="#ppt_x"/>
                                          </p:val>
                                        </p:tav>
                                      </p:tavLst>
                                    </p:anim>
                                    <p:anim calcmode="lin" valueType="num">
                                      <p:cBhvr additive="base">
                                        <p:cTn id="44" dur="500" fill="hold"/>
                                        <p:tgtEl>
                                          <p:spTgt spid="60826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08267"/>
                                        </p:tgtEl>
                                        <p:attrNameLst>
                                          <p:attrName>style.visibility</p:attrName>
                                        </p:attrNameLst>
                                      </p:cBhvr>
                                      <p:to>
                                        <p:strVal val="visible"/>
                                      </p:to>
                                    </p:set>
                                    <p:anim calcmode="lin" valueType="num">
                                      <p:cBhvr additive="base">
                                        <p:cTn id="49" dur="500" fill="hold"/>
                                        <p:tgtEl>
                                          <p:spTgt spid="608267"/>
                                        </p:tgtEl>
                                        <p:attrNameLst>
                                          <p:attrName>ppt_x</p:attrName>
                                        </p:attrNameLst>
                                      </p:cBhvr>
                                      <p:tavLst>
                                        <p:tav tm="0">
                                          <p:val>
                                            <p:strVal val="0-#ppt_w/2"/>
                                          </p:val>
                                        </p:tav>
                                        <p:tav tm="100000">
                                          <p:val>
                                            <p:strVal val="#ppt_x"/>
                                          </p:val>
                                        </p:tav>
                                      </p:tavLst>
                                    </p:anim>
                                    <p:anim calcmode="lin" valueType="num">
                                      <p:cBhvr additive="base">
                                        <p:cTn id="50" dur="500" fill="hold"/>
                                        <p:tgtEl>
                                          <p:spTgt spid="60826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08270"/>
                                        </p:tgtEl>
                                        <p:attrNameLst>
                                          <p:attrName>style.visibility</p:attrName>
                                        </p:attrNameLst>
                                      </p:cBhvr>
                                      <p:to>
                                        <p:strVal val="visible"/>
                                      </p:to>
                                    </p:set>
                                    <p:anim calcmode="lin" valueType="num">
                                      <p:cBhvr additive="base">
                                        <p:cTn id="55" dur="500" fill="hold"/>
                                        <p:tgtEl>
                                          <p:spTgt spid="608270"/>
                                        </p:tgtEl>
                                        <p:attrNameLst>
                                          <p:attrName>ppt_x</p:attrName>
                                        </p:attrNameLst>
                                      </p:cBhvr>
                                      <p:tavLst>
                                        <p:tav tm="0">
                                          <p:val>
                                            <p:strVal val="0-#ppt_w/2"/>
                                          </p:val>
                                        </p:tav>
                                        <p:tav tm="100000">
                                          <p:val>
                                            <p:strVal val="#ppt_x"/>
                                          </p:val>
                                        </p:tav>
                                      </p:tavLst>
                                    </p:anim>
                                    <p:anim calcmode="lin" valueType="num">
                                      <p:cBhvr additive="base">
                                        <p:cTn id="56" dur="500" fill="hold"/>
                                        <p:tgtEl>
                                          <p:spTgt spid="60827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08269"/>
                                        </p:tgtEl>
                                        <p:attrNameLst>
                                          <p:attrName>style.visibility</p:attrName>
                                        </p:attrNameLst>
                                      </p:cBhvr>
                                      <p:to>
                                        <p:strVal val="visible"/>
                                      </p:to>
                                    </p:set>
                                    <p:anim calcmode="lin" valueType="num">
                                      <p:cBhvr additive="base">
                                        <p:cTn id="61" dur="500" fill="hold"/>
                                        <p:tgtEl>
                                          <p:spTgt spid="608269"/>
                                        </p:tgtEl>
                                        <p:attrNameLst>
                                          <p:attrName>ppt_x</p:attrName>
                                        </p:attrNameLst>
                                      </p:cBhvr>
                                      <p:tavLst>
                                        <p:tav tm="0">
                                          <p:val>
                                            <p:strVal val="0-#ppt_w/2"/>
                                          </p:val>
                                        </p:tav>
                                        <p:tav tm="100000">
                                          <p:val>
                                            <p:strVal val="#ppt_x"/>
                                          </p:val>
                                        </p:tav>
                                      </p:tavLst>
                                    </p:anim>
                                    <p:anim calcmode="lin" valueType="num">
                                      <p:cBhvr additive="base">
                                        <p:cTn id="62" dur="500" fill="hold"/>
                                        <p:tgtEl>
                                          <p:spTgt spid="608269"/>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608272"/>
                                        </p:tgtEl>
                                        <p:attrNameLst>
                                          <p:attrName>style.visibility</p:attrName>
                                        </p:attrNameLst>
                                      </p:cBhvr>
                                      <p:to>
                                        <p:strVal val="visible"/>
                                      </p:to>
                                    </p:set>
                                    <p:anim calcmode="lin" valueType="num">
                                      <p:cBhvr additive="base">
                                        <p:cTn id="67" dur="500" fill="hold"/>
                                        <p:tgtEl>
                                          <p:spTgt spid="608272"/>
                                        </p:tgtEl>
                                        <p:attrNameLst>
                                          <p:attrName>ppt_x</p:attrName>
                                        </p:attrNameLst>
                                      </p:cBhvr>
                                      <p:tavLst>
                                        <p:tav tm="0">
                                          <p:val>
                                            <p:strVal val="0-#ppt_w/2"/>
                                          </p:val>
                                        </p:tav>
                                        <p:tav tm="100000">
                                          <p:val>
                                            <p:strVal val="#ppt_x"/>
                                          </p:val>
                                        </p:tav>
                                      </p:tavLst>
                                    </p:anim>
                                    <p:anim calcmode="lin" valueType="num">
                                      <p:cBhvr additive="base">
                                        <p:cTn id="68" dur="500" fill="hold"/>
                                        <p:tgtEl>
                                          <p:spTgt spid="608272"/>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608271"/>
                                        </p:tgtEl>
                                        <p:attrNameLst>
                                          <p:attrName>style.visibility</p:attrName>
                                        </p:attrNameLst>
                                      </p:cBhvr>
                                      <p:to>
                                        <p:strVal val="visible"/>
                                      </p:to>
                                    </p:set>
                                    <p:anim calcmode="lin" valueType="num">
                                      <p:cBhvr additive="base">
                                        <p:cTn id="73" dur="500" fill="hold"/>
                                        <p:tgtEl>
                                          <p:spTgt spid="608271"/>
                                        </p:tgtEl>
                                        <p:attrNameLst>
                                          <p:attrName>ppt_x</p:attrName>
                                        </p:attrNameLst>
                                      </p:cBhvr>
                                      <p:tavLst>
                                        <p:tav tm="0">
                                          <p:val>
                                            <p:strVal val="0-#ppt_w/2"/>
                                          </p:val>
                                        </p:tav>
                                        <p:tav tm="100000">
                                          <p:val>
                                            <p:strVal val="#ppt_x"/>
                                          </p:val>
                                        </p:tav>
                                      </p:tavLst>
                                    </p:anim>
                                    <p:anim calcmode="lin" valueType="num">
                                      <p:cBhvr additive="base">
                                        <p:cTn id="74" dur="500" fill="hold"/>
                                        <p:tgtEl>
                                          <p:spTgt spid="608271"/>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608273"/>
                                        </p:tgtEl>
                                        <p:attrNameLst>
                                          <p:attrName>style.visibility</p:attrName>
                                        </p:attrNameLst>
                                      </p:cBhvr>
                                      <p:to>
                                        <p:strVal val="visible"/>
                                      </p:to>
                                    </p:set>
                                    <p:anim calcmode="lin" valueType="num">
                                      <p:cBhvr additive="base">
                                        <p:cTn id="79" dur="500" fill="hold"/>
                                        <p:tgtEl>
                                          <p:spTgt spid="608273"/>
                                        </p:tgtEl>
                                        <p:attrNameLst>
                                          <p:attrName>ppt_x</p:attrName>
                                        </p:attrNameLst>
                                      </p:cBhvr>
                                      <p:tavLst>
                                        <p:tav tm="0">
                                          <p:val>
                                            <p:strVal val="0-#ppt_w/2"/>
                                          </p:val>
                                        </p:tav>
                                        <p:tav tm="100000">
                                          <p:val>
                                            <p:strVal val="#ppt_x"/>
                                          </p:val>
                                        </p:tav>
                                      </p:tavLst>
                                    </p:anim>
                                    <p:anim calcmode="lin" valueType="num">
                                      <p:cBhvr additive="base">
                                        <p:cTn id="80" dur="500" fill="hold"/>
                                        <p:tgtEl>
                                          <p:spTgt spid="608273"/>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608274"/>
                                        </p:tgtEl>
                                        <p:attrNameLst>
                                          <p:attrName>style.visibility</p:attrName>
                                        </p:attrNameLst>
                                      </p:cBhvr>
                                      <p:to>
                                        <p:strVal val="visible"/>
                                      </p:to>
                                    </p:set>
                                    <p:anim calcmode="lin" valueType="num">
                                      <p:cBhvr additive="base">
                                        <p:cTn id="85" dur="500" fill="hold"/>
                                        <p:tgtEl>
                                          <p:spTgt spid="608274"/>
                                        </p:tgtEl>
                                        <p:attrNameLst>
                                          <p:attrName>ppt_x</p:attrName>
                                        </p:attrNameLst>
                                      </p:cBhvr>
                                      <p:tavLst>
                                        <p:tav tm="0">
                                          <p:val>
                                            <p:strVal val="0-#ppt_w/2"/>
                                          </p:val>
                                        </p:tav>
                                        <p:tav tm="100000">
                                          <p:val>
                                            <p:strVal val="#ppt_x"/>
                                          </p:val>
                                        </p:tav>
                                      </p:tavLst>
                                    </p:anim>
                                    <p:anim calcmode="lin" valueType="num">
                                      <p:cBhvr additive="base">
                                        <p:cTn id="86" dur="500" fill="hold"/>
                                        <p:tgtEl>
                                          <p:spTgt spid="608274"/>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608275"/>
                                        </p:tgtEl>
                                        <p:attrNameLst>
                                          <p:attrName>style.visibility</p:attrName>
                                        </p:attrNameLst>
                                      </p:cBhvr>
                                      <p:to>
                                        <p:strVal val="visible"/>
                                      </p:to>
                                    </p:set>
                                    <p:animEffect transition="in" filter="blinds(horizontal)">
                                      <p:cBhvr>
                                        <p:cTn id="91" dur="500"/>
                                        <p:tgtEl>
                                          <p:spTgt spid="608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61" grpId="0" animBg="1"/>
      <p:bldP spid="608262" grpId="0" animBg="1"/>
      <p:bldP spid="608263" grpId="0" animBg="1"/>
      <p:bldP spid="608264" grpId="0" animBg="1"/>
      <p:bldP spid="608265" grpId="0" animBg="1"/>
      <p:bldP spid="608266" grpId="0" animBg="1"/>
      <p:bldP spid="608267" grpId="0" animBg="1"/>
      <p:bldP spid="608268" grpId="0" animBg="1"/>
      <p:bldP spid="608269" grpId="0" animBg="1"/>
      <p:bldP spid="608270" grpId="0" animBg="1"/>
      <p:bldP spid="608271" grpId="0" animBg="1"/>
      <p:bldP spid="608272" grpId="0" animBg="1"/>
      <p:bldP spid="608273" grpId="0" animBg="1"/>
      <p:bldP spid="608274" grpId="0" animBg="1"/>
      <p:bldP spid="608275" grpId="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5297</TotalTime>
  <Words>5071</Words>
  <Application>Microsoft Office PowerPoint</Application>
  <PresentationFormat>宽屏</PresentationFormat>
  <Paragraphs>1376</Paragraphs>
  <Slides>121</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121</vt:i4>
      </vt:variant>
    </vt:vector>
  </HeadingPairs>
  <TitlesOfParts>
    <vt:vector size="133" baseType="lpstr">
      <vt:lpstr>宋体</vt:lpstr>
      <vt:lpstr>Arial</vt:lpstr>
      <vt:lpstr>Calibri</vt:lpstr>
      <vt:lpstr>Calibri Light</vt:lpstr>
      <vt:lpstr>Courier New</vt:lpstr>
      <vt:lpstr>Lucida Console</vt:lpstr>
      <vt:lpstr>Symbol</vt:lpstr>
      <vt:lpstr>Tahoma</vt:lpstr>
      <vt:lpstr>Times New Roman</vt:lpstr>
      <vt:lpstr>Verdana</vt:lpstr>
      <vt:lpstr>Wingdings</vt:lpstr>
      <vt:lpstr>Office 主题</vt:lpstr>
      <vt:lpstr>Computer Security and Cryptography</vt:lpstr>
      <vt:lpstr>Computer Security and Cryptography</vt:lpstr>
      <vt:lpstr>This Lecture</vt:lpstr>
      <vt:lpstr>Jefferson Wheel Cipher</vt:lpstr>
      <vt:lpstr>What is cryptology?</vt:lpstr>
      <vt:lpstr>Cryptology and Security</vt:lpstr>
      <vt:lpstr>Introductions</vt:lpstr>
      <vt:lpstr>Introductions</vt:lpstr>
      <vt:lpstr>Cryptosystem</vt:lpstr>
      <vt:lpstr>PowerPoint 演示文稿</vt:lpstr>
      <vt:lpstr>Kerckhoff’s Principle</vt:lpstr>
      <vt:lpstr>http://monticello.org/jefferson/wheelcipher/</vt:lpstr>
      <vt:lpstr>Symmetric Cryptosystem</vt:lpstr>
      <vt:lpstr>Really Brief History  First 4000 years</vt:lpstr>
      <vt:lpstr>Really Brief History - last 100+ years</vt:lpstr>
      <vt:lpstr>Themes</vt:lpstr>
      <vt:lpstr>Types of Attacks</vt:lpstr>
      <vt:lpstr>Security vs. Pragmatics</vt:lpstr>
      <vt:lpstr>Simple Substitution Cipher</vt:lpstr>
      <vt:lpstr>Key Space</vt:lpstr>
      <vt:lpstr>Really Secure?</vt:lpstr>
      <vt:lpstr>Monoalphabetic Cipher</vt:lpstr>
      <vt:lpstr>Frequency Analysis</vt:lpstr>
      <vt:lpstr>Pattern Analysis</vt:lpstr>
      <vt:lpstr>Guessing</vt:lpstr>
      <vt:lpstr>Guessing</vt:lpstr>
      <vt:lpstr>Guessing</vt:lpstr>
      <vt:lpstr>Guessing</vt:lpstr>
      <vt:lpstr>Guessing</vt:lpstr>
      <vt:lpstr>Monoalphabetic Cipher</vt:lpstr>
      <vt:lpstr>Why was it so easy?</vt:lpstr>
      <vt:lpstr>How to make it harder?</vt:lpstr>
      <vt:lpstr>Ways to Convince</vt:lpstr>
      <vt:lpstr>Vigenère</vt:lpstr>
      <vt:lpstr>Vigenère Encryption</vt:lpstr>
      <vt:lpstr>PowerPoint 演示文稿</vt:lpstr>
      <vt:lpstr>Babbage’s Attack</vt:lpstr>
      <vt:lpstr>Key length - Frequency</vt:lpstr>
      <vt:lpstr>Sometimes, not so lucky...</vt:lpstr>
      <vt:lpstr>Vigenère Simplification</vt:lpstr>
      <vt:lpstr>Perfectly Secure Cipher:  One-Time Pad</vt:lpstr>
      <vt:lpstr>Why perfectly secure?</vt:lpstr>
      <vt:lpstr>Perfect Security Solved?</vt:lpstr>
      <vt:lpstr>One-Time Pad</vt:lpstr>
      <vt:lpstr>The Baudot Code (like Morse Code, not a cipher)</vt:lpstr>
      <vt:lpstr>Why perfectly secure?</vt:lpstr>
      <vt:lpstr>Vernam’s Key</vt:lpstr>
      <vt:lpstr>Morehouse’s Improvement</vt:lpstr>
      <vt:lpstr>Morehouse’s Improvement (patented in 1920)</vt:lpstr>
      <vt:lpstr>Looping Tapes</vt:lpstr>
      <vt:lpstr>Lorenz Cipher</vt:lpstr>
      <vt:lpstr>Lorenz Cipher Machine</vt:lpstr>
      <vt:lpstr>Lorenz Wheels</vt:lpstr>
      <vt:lpstr>Wheel Operation</vt:lpstr>
      <vt:lpstr>Wheel Operation</vt:lpstr>
      <vt:lpstr>Use by Nazis</vt:lpstr>
      <vt:lpstr>General Report on Tunny (1945, declassified in 2000)</vt:lpstr>
      <vt:lpstr>Breaking Fish</vt:lpstr>
      <vt:lpstr>“Two Time” Pad</vt:lpstr>
      <vt:lpstr>“Cribs”</vt:lpstr>
      <vt:lpstr>Finding K1</vt:lpstr>
      <vt:lpstr>Reverse Engineering Lorenz</vt:lpstr>
      <vt:lpstr>Intercepting Traffic</vt:lpstr>
      <vt:lpstr>Breaking Traffic</vt:lpstr>
      <vt:lpstr>Recognizing a Good Guess</vt:lpstr>
      <vt:lpstr>Double Delta</vt:lpstr>
      <vt:lpstr>Double Delta</vt:lpstr>
      <vt:lpstr>Actual Advantage</vt:lpstr>
      <vt:lpstr>Using the Advantage</vt:lpstr>
      <vt:lpstr>Heath Robinson</vt:lpstr>
      <vt:lpstr>Colossus</vt:lpstr>
      <vt:lpstr>Colossus Design</vt:lpstr>
      <vt:lpstr>Impact on WWII</vt:lpstr>
      <vt:lpstr>Colossus History</vt:lpstr>
      <vt:lpstr>Enigma</vt:lpstr>
      <vt:lpstr>Simple Substitution Ciphers (from Class 1)</vt:lpstr>
      <vt:lpstr>Rotating Substitution Cipher</vt:lpstr>
      <vt:lpstr>Rotating Substitution Cipher</vt:lpstr>
      <vt:lpstr>Rotating Substitution Weaknesses</vt:lpstr>
      <vt:lpstr>Multiple Substitution Ciphers</vt:lpstr>
      <vt:lpstr>Multiple Rotating Substitutions</vt:lpstr>
      <vt:lpstr>Multiple Rotating Substitutions</vt:lpstr>
      <vt:lpstr>Enigma</vt:lpstr>
      <vt:lpstr>Enigma Mechanics</vt:lpstr>
      <vt:lpstr>Rotor Wheel</vt:lpstr>
      <vt:lpstr>Settings</vt:lpstr>
      <vt:lpstr>PowerPoint 演示文稿</vt:lpstr>
      <vt:lpstr>Three Rotor Wheels</vt:lpstr>
      <vt:lpstr>Enigma Schematic</vt:lpstr>
      <vt:lpstr>Does Decryption Work?</vt:lpstr>
      <vt:lpstr>Key Space</vt:lpstr>
      <vt:lpstr>Reducing Key Space</vt:lpstr>
      <vt:lpstr>Capture a Machine</vt:lpstr>
      <vt:lpstr>Codebook (Rotor Settings)</vt:lpstr>
      <vt:lpstr>Key Space</vt:lpstr>
      <vt:lpstr>Plugless Enigma</vt:lpstr>
      <vt:lpstr>Plugless Enigma</vt:lpstr>
      <vt:lpstr>Plugless Enigma</vt:lpstr>
      <vt:lpstr>Batons Attack</vt:lpstr>
      <vt:lpstr>Batons Attack</vt:lpstr>
      <vt:lpstr>Plugless Enigma</vt:lpstr>
      <vt:lpstr>Enter the Plugboard</vt:lpstr>
      <vt:lpstr>Operation</vt:lpstr>
      <vt:lpstr>Codebook Zoom</vt:lpstr>
      <vt:lpstr>Repeated Message Key</vt:lpstr>
      <vt:lpstr>Letter Permutations</vt:lpstr>
      <vt:lpstr>Composing Involutions</vt:lpstr>
      <vt:lpstr>Rejewski’s Theorem</vt:lpstr>
      <vt:lpstr>Factoring Permutations</vt:lpstr>
      <vt:lpstr>How many factorizations?</vt:lpstr>
      <vt:lpstr>Luckily…</vt:lpstr>
      <vt:lpstr>Solving?</vt:lpstr>
      <vt:lpstr>Solving?</vt:lpstr>
      <vt:lpstr>1939</vt:lpstr>
      <vt:lpstr>Alan Turing</vt:lpstr>
      <vt:lpstr>Alan Turing’s “Bombe”</vt:lpstr>
      <vt:lpstr>“Bombes”</vt:lpstr>
      <vt:lpstr>PowerPoint 演示文稿</vt:lpstr>
      <vt:lpstr>Enigma Cryptanalysis</vt:lpstr>
      <vt:lpstr>Turing after the War</vt:lpstr>
      <vt:lpstr>Thanks and any questions?</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物联网与大数据</dc:title>
  <dc:creator>pebg zhou</dc:creator>
  <cp:lastModifiedBy>pebg zhou</cp:lastModifiedBy>
  <cp:revision>156</cp:revision>
  <dcterms:created xsi:type="dcterms:W3CDTF">2016-03-16T02:24:27Z</dcterms:created>
  <dcterms:modified xsi:type="dcterms:W3CDTF">2016-05-22T11:40:39Z</dcterms:modified>
</cp:coreProperties>
</file>